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97" r:id="rId2"/>
    <p:sldId id="257" r:id="rId3"/>
    <p:sldId id="266" r:id="rId4"/>
    <p:sldId id="258" r:id="rId5"/>
    <p:sldId id="284" r:id="rId6"/>
    <p:sldId id="285" r:id="rId7"/>
    <p:sldId id="286" r:id="rId8"/>
    <p:sldId id="269" r:id="rId9"/>
    <p:sldId id="287" r:id="rId10"/>
    <p:sldId id="289" r:id="rId11"/>
    <p:sldId id="291" r:id="rId12"/>
    <p:sldId id="370" r:id="rId13"/>
    <p:sldId id="373" r:id="rId14"/>
    <p:sldId id="372" r:id="rId15"/>
    <p:sldId id="374" r:id="rId16"/>
    <p:sldId id="283" r:id="rId17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925F"/>
    <a:srgbClr val="0077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4"/>
    <p:restoredTop sz="94675"/>
  </p:normalViewPr>
  <p:slideViewPr>
    <p:cSldViewPr snapToGrid="0" snapToObjects="1">
      <p:cViewPr varScale="1">
        <p:scale>
          <a:sx n="81" d="100"/>
          <a:sy n="81" d="100"/>
        </p:scale>
        <p:origin x="9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20467-4D34-8A4D-9DDF-9B71FF0BD4E1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7E9FA-5F60-8C4D-93C1-00C9328277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0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E9FA-5F60-8C4D-93C1-00C9328277E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879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E9FA-5F60-8C4D-93C1-00C9328277E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41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E9FA-5F60-8C4D-93C1-00C9328277E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95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7E9FA-5F60-8C4D-93C1-00C9328277E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97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B0AF8-E713-45D4-9A84-C7EAC6C49FD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859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Росагролизинга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множество преимуществ.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 из них – выгодные условия лизинга: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Льготное удорожание от 3%, от 0% аванс, гибкий график платежей, срок договора лизинга до 8 лет.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Кроме того, мы предлагаем нашим клиентам: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крупнейший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маркетплейс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сельхозтехники и оборудования, который постоянно пополняется новыми предметами и компаниями-поставщиками, 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 проведения сделки в цифровом формате, что существенно сокращает время,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 сочетания наших условий с федеральными и региональными мерами поддержки,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специальные условия для членов отраслевых ассоциаций.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 того, за истекший год мы не только научились рассчитывать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предлимиты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аграриев, но и активно использовали их в работе. Мы рассчитали предварительно одобренные лимиты по сделкам лизинга для более чем 12 тысяч клиентов и на 6 млрд руб. уже заключили сделки.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B0AF8-E713-45D4-9A84-C7EAC6C49FD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697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Росагролизинга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множество преимуществ.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 из них – выгодные условия лизинга: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Льготное удорожание от 3%, от 0% аванс, гибкий график платежей, срок договора лизинга до 8 лет.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Кроме того, мы предлагаем нашим клиентам: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крупнейший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маркетплейс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сельхозтехники и оборудования, который постоянно пополняется новыми предметами и компаниями-поставщиками, 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 проведения сделки в цифровом формате, что существенно сокращает время,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возможность сочетания наших условий с федеральными и региональными мерами поддержки,</a:t>
            </a: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специальные условия для членов отраслевых ассоциаций.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 того, за истекший год мы не только научились рассчитывать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предлимиты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аграриев, но и активно использовали их в работе. Мы рассчитали предварительно одобренные лимиты по сделкам лизинга для более чем 12 тысяч клиентов и на 6 млрд руб. уже заключили сделки.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B0AF8-E713-45D4-9A84-C7EAC6C49FD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33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B0AF8-E713-45D4-9A84-C7EAC6C49FDD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95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 anchor="t"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r>
              <a:t>Вставка рисунка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23.03.2022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23.03.2022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xStyles>
    <p:titleStyle>
      <a:defPPr/>
      <a:lvl1pPr lvl="0" algn="l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76.svg"/><Relationship Id="rId3" Type="http://schemas.openxmlformats.org/officeDocument/2006/relationships/image" Target="../media/image66.svg"/><Relationship Id="rId7" Type="http://schemas.openxmlformats.org/officeDocument/2006/relationships/image" Target="../media/image70.svg"/><Relationship Id="rId12" Type="http://schemas.openxmlformats.org/officeDocument/2006/relationships/image" Target="../media/image44.png"/><Relationship Id="rId17" Type="http://schemas.openxmlformats.org/officeDocument/2006/relationships/image" Target="../media/image80.svg"/><Relationship Id="rId2" Type="http://schemas.openxmlformats.org/officeDocument/2006/relationships/image" Target="../media/image39.png"/><Relationship Id="rId16" Type="http://schemas.openxmlformats.org/officeDocument/2006/relationships/image" Target="../media/image4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1.png"/><Relationship Id="rId11" Type="http://schemas.openxmlformats.org/officeDocument/2006/relationships/image" Target="../media/image74.svg"/><Relationship Id="rId5" Type="http://schemas.openxmlformats.org/officeDocument/2006/relationships/image" Target="../media/image68.svg"/><Relationship Id="rId15" Type="http://schemas.openxmlformats.org/officeDocument/2006/relationships/image" Target="../media/image78.svg"/><Relationship Id="rId10" Type="http://schemas.openxmlformats.org/officeDocument/2006/relationships/image" Target="../media/image43.png"/><Relationship Id="rId4" Type="http://schemas.openxmlformats.org/officeDocument/2006/relationships/image" Target="../media/image40.png"/><Relationship Id="rId9" Type="http://schemas.openxmlformats.org/officeDocument/2006/relationships/image" Target="../media/image72.svg"/><Relationship Id="rId1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svg"/><Relationship Id="rId13" Type="http://schemas.openxmlformats.org/officeDocument/2006/relationships/image" Target="../media/image52.png"/><Relationship Id="rId18" Type="http://schemas.openxmlformats.org/officeDocument/2006/relationships/image" Target="../media/image14.svg"/><Relationship Id="rId3" Type="http://schemas.openxmlformats.org/officeDocument/2006/relationships/image" Target="../media/image47.png"/><Relationship Id="rId21" Type="http://schemas.openxmlformats.org/officeDocument/2006/relationships/image" Target="../media/image56.png"/><Relationship Id="rId7" Type="http://schemas.openxmlformats.org/officeDocument/2006/relationships/image" Target="../media/image49.png"/><Relationship Id="rId12" Type="http://schemas.openxmlformats.org/officeDocument/2006/relationships/image" Target="../media/image90.svg"/><Relationship Id="rId17" Type="http://schemas.openxmlformats.org/officeDocument/2006/relationships/image" Target="../media/image54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94.svg"/><Relationship Id="rId20" Type="http://schemas.openxmlformats.org/officeDocument/2006/relationships/image" Target="../media/image96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4.svg"/><Relationship Id="rId11" Type="http://schemas.openxmlformats.org/officeDocument/2006/relationships/image" Target="../media/image51.png"/><Relationship Id="rId24" Type="http://schemas.openxmlformats.org/officeDocument/2006/relationships/image" Target="../media/image98.svg"/><Relationship Id="rId5" Type="http://schemas.openxmlformats.org/officeDocument/2006/relationships/image" Target="../media/image48.png"/><Relationship Id="rId15" Type="http://schemas.openxmlformats.org/officeDocument/2006/relationships/image" Target="../media/image53.png"/><Relationship Id="rId23" Type="http://schemas.openxmlformats.org/officeDocument/2006/relationships/image" Target="../media/image57.png"/><Relationship Id="rId10" Type="http://schemas.openxmlformats.org/officeDocument/2006/relationships/image" Target="../media/image88.svg"/><Relationship Id="rId19" Type="http://schemas.openxmlformats.org/officeDocument/2006/relationships/image" Target="../media/image55.png"/><Relationship Id="rId4" Type="http://schemas.openxmlformats.org/officeDocument/2006/relationships/image" Target="../media/image82.svg"/><Relationship Id="rId9" Type="http://schemas.openxmlformats.org/officeDocument/2006/relationships/image" Target="../media/image50.png"/><Relationship Id="rId14" Type="http://schemas.openxmlformats.org/officeDocument/2006/relationships/image" Target="../media/image92.svg"/><Relationship Id="rId22" Type="http://schemas.openxmlformats.org/officeDocument/2006/relationships/image" Target="../media/image58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8.png"/><Relationship Id="rId7" Type="http://schemas.openxmlformats.org/officeDocument/2006/relationships/image" Target="../media/image6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2.svg"/><Relationship Id="rId5" Type="http://schemas.openxmlformats.org/officeDocument/2006/relationships/image" Target="../media/image60.png"/><Relationship Id="rId10" Type="http://schemas.openxmlformats.org/officeDocument/2006/relationships/image" Target="../media/image64.png"/><Relationship Id="rId4" Type="http://schemas.openxmlformats.org/officeDocument/2006/relationships/image" Target="../media/image59.png"/><Relationship Id="rId9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svg"/><Relationship Id="rId13" Type="http://schemas.openxmlformats.org/officeDocument/2006/relationships/image" Target="../media/image69.png"/><Relationship Id="rId18" Type="http://schemas.openxmlformats.org/officeDocument/2006/relationships/image" Target="../media/image114.svg"/><Relationship Id="rId3" Type="http://schemas.openxmlformats.org/officeDocument/2006/relationships/image" Target="../media/image63.png"/><Relationship Id="rId7" Type="http://schemas.openxmlformats.org/officeDocument/2006/relationships/image" Target="../media/image66.png"/><Relationship Id="rId12" Type="http://schemas.openxmlformats.org/officeDocument/2006/relationships/image" Target="../media/image12.svg"/><Relationship Id="rId17" Type="http://schemas.openxmlformats.org/officeDocument/2006/relationships/image" Target="../media/image71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11" Type="http://schemas.openxmlformats.org/officeDocument/2006/relationships/image" Target="../media/image68.png"/><Relationship Id="rId5" Type="http://schemas.openxmlformats.org/officeDocument/2006/relationships/image" Target="../media/image65.png"/><Relationship Id="rId15" Type="http://schemas.openxmlformats.org/officeDocument/2006/relationships/image" Target="../media/image70.png"/><Relationship Id="rId10" Type="http://schemas.openxmlformats.org/officeDocument/2006/relationships/image" Target="../media/image64.svg"/><Relationship Id="rId4" Type="http://schemas.openxmlformats.org/officeDocument/2006/relationships/image" Target="../media/image64.png"/><Relationship Id="rId9" Type="http://schemas.openxmlformats.org/officeDocument/2006/relationships/image" Target="../media/image67.png"/><Relationship Id="rId14" Type="http://schemas.openxmlformats.org/officeDocument/2006/relationships/image" Target="../media/image110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47.png"/><Relationship Id="rId7" Type="http://schemas.openxmlformats.org/officeDocument/2006/relationships/image" Target="../media/image2.png"/><Relationship Id="rId12" Type="http://schemas.openxmlformats.org/officeDocument/2006/relationships/image" Target="../media/image58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6.svg"/><Relationship Id="rId11" Type="http://schemas.openxmlformats.org/officeDocument/2006/relationships/image" Target="../media/image56.png"/><Relationship Id="rId5" Type="http://schemas.openxmlformats.org/officeDocument/2006/relationships/image" Target="../media/image49.png"/><Relationship Id="rId10" Type="http://schemas.openxmlformats.org/officeDocument/2006/relationships/image" Target="../media/image73.png"/><Relationship Id="rId4" Type="http://schemas.openxmlformats.org/officeDocument/2006/relationships/image" Target="../media/image82.svg"/><Relationship Id="rId9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image" Target="../media/image12.svg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6.png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32.svg"/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12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30.svg"/><Relationship Id="rId5" Type="http://schemas.openxmlformats.org/officeDocument/2006/relationships/image" Target="../media/image24.svg"/><Relationship Id="rId10" Type="http://schemas.openxmlformats.org/officeDocument/2006/relationships/image" Target="../media/image16.png"/><Relationship Id="rId4" Type="http://schemas.openxmlformats.org/officeDocument/2006/relationships/image" Target="../media/image13.png"/><Relationship Id="rId9" Type="http://schemas.openxmlformats.org/officeDocument/2006/relationships/image" Target="../media/image2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13" Type="http://schemas.openxmlformats.org/officeDocument/2006/relationships/image" Target="../media/image22.png"/><Relationship Id="rId18" Type="http://schemas.openxmlformats.org/officeDocument/2006/relationships/image" Target="../media/image24.svg"/><Relationship Id="rId3" Type="http://schemas.openxmlformats.org/officeDocument/2006/relationships/image" Target="../media/image18.png"/><Relationship Id="rId7" Type="http://schemas.openxmlformats.org/officeDocument/2006/relationships/image" Target="../media/image11.png"/><Relationship Id="rId12" Type="http://schemas.openxmlformats.org/officeDocument/2006/relationships/image" Target="../media/image36.sv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0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11" Type="http://schemas.openxmlformats.org/officeDocument/2006/relationships/image" Target="../media/image21.png"/><Relationship Id="rId5" Type="http://schemas.openxmlformats.org/officeDocument/2006/relationships/image" Target="../media/image19.png"/><Relationship Id="rId15" Type="http://schemas.openxmlformats.org/officeDocument/2006/relationships/image" Target="../media/image23.png"/><Relationship Id="rId10" Type="http://schemas.openxmlformats.org/officeDocument/2006/relationships/image" Target="../media/image34.svg"/><Relationship Id="rId4" Type="http://schemas.openxmlformats.org/officeDocument/2006/relationships/image" Target="../media/image6.svg"/><Relationship Id="rId9" Type="http://schemas.openxmlformats.org/officeDocument/2006/relationships/image" Target="../media/image20.png"/><Relationship Id="rId14" Type="http://schemas.openxmlformats.org/officeDocument/2006/relationships/image" Target="../media/image38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42.svg"/><Relationship Id="rId7" Type="http://schemas.openxmlformats.org/officeDocument/2006/relationships/image" Target="../media/image4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44.svg"/><Relationship Id="rId4" Type="http://schemas.openxmlformats.org/officeDocument/2006/relationships/image" Target="../media/image26.png"/><Relationship Id="rId9" Type="http://schemas.openxmlformats.org/officeDocument/2006/relationships/image" Target="../media/image48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2.sv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svg"/><Relationship Id="rId13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svg"/><Relationship Id="rId11" Type="http://schemas.openxmlformats.org/officeDocument/2006/relationships/image" Target="../media/image36.png"/><Relationship Id="rId5" Type="http://schemas.openxmlformats.org/officeDocument/2006/relationships/image" Target="../media/image33.png"/><Relationship Id="rId15" Type="http://schemas.openxmlformats.org/officeDocument/2006/relationships/image" Target="../media/image38.png"/><Relationship Id="rId10" Type="http://schemas.openxmlformats.org/officeDocument/2006/relationships/image" Target="../media/image62.svg"/><Relationship Id="rId4" Type="http://schemas.openxmlformats.org/officeDocument/2006/relationships/image" Target="../media/image56.svg"/><Relationship Id="rId9" Type="http://schemas.openxmlformats.org/officeDocument/2006/relationships/image" Target="../media/image35.png"/><Relationship Id="rId14" Type="http://schemas.openxmlformats.org/officeDocument/2006/relationships/image" Target="../media/image6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FD9445-4FAD-FE49-A7F1-862D826A73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916"/>
          <a:stretch/>
        </p:blipFill>
        <p:spPr>
          <a:xfrm>
            <a:off x="-1696278" y="0"/>
            <a:ext cx="8032472" cy="6858000"/>
          </a:xfrm>
          <a:prstGeom prst="parallelogram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C01F580-BC2F-3645-9791-9C5034309D87}"/>
              </a:ext>
            </a:extLst>
          </p:cNvPr>
          <p:cNvSpPr txBox="1"/>
          <p:nvPr/>
        </p:nvSpPr>
        <p:spPr>
          <a:xfrm>
            <a:off x="5990282" y="6184599"/>
            <a:ext cx="6201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ТРОПИНА Д.В., К.Ю.Н., ДОЦЕНТ КАФЕДРЫ ЭКОНОМИЧЕСКОЙ БЕЗОПАСНОСТИ И ПРАВА РГАУ-МСХА имени .К.А.ТИМИРЯЗЕВА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903553C-1854-484E-A885-0706C439B5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998" y="5827291"/>
            <a:ext cx="818675" cy="818675"/>
          </a:xfrm>
          <a:prstGeom prst="rect">
            <a:avLst/>
          </a:prstGeom>
          <a:noFill/>
        </p:spPr>
      </p:pic>
      <p:pic>
        <p:nvPicPr>
          <p:cNvPr id="22" name="Рисунок 21" descr="Рукопожатие">
            <a:extLst>
              <a:ext uri="{FF2B5EF4-FFF2-40B4-BE49-F238E27FC236}">
                <a16:creationId xmlns:a16="http://schemas.microsoft.com/office/drawing/2014/main" id="{E08B2391-2622-3148-A96A-97D2A987E53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75882" y="97090"/>
            <a:ext cx="914400" cy="914400"/>
          </a:xfrm>
          <a:prstGeom prst="rect">
            <a:avLst/>
          </a:prstGeom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CBFC1817-16FA-74C0-3BD6-FB0B689A4334}"/>
              </a:ext>
            </a:extLst>
          </p:cNvPr>
          <p:cNvGrpSpPr/>
          <p:nvPr/>
        </p:nvGrpSpPr>
        <p:grpSpPr>
          <a:xfrm>
            <a:off x="5990282" y="2457428"/>
            <a:ext cx="6203645" cy="1778908"/>
            <a:chOff x="5705190" y="3279230"/>
            <a:chExt cx="6488737" cy="1778908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50CD5E27-AE88-D84C-BE07-8DBF0F82B06B}"/>
                </a:ext>
              </a:extLst>
            </p:cNvPr>
            <p:cNvSpPr/>
            <p:nvPr/>
          </p:nvSpPr>
          <p:spPr>
            <a:xfrm>
              <a:off x="5705190" y="3279230"/>
              <a:ext cx="6486810" cy="428263"/>
            </a:xfrm>
            <a:prstGeom prst="rect">
              <a:avLst/>
            </a:prstGeom>
            <a:solidFill>
              <a:srgbClr val="2E925F"/>
            </a:solidFill>
            <a:ln>
              <a:solidFill>
                <a:srgbClr val="2E92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ЛЕКЦИЯ. 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2A6BED19-5A15-F04D-9732-9767C2101B1D}"/>
                </a:ext>
              </a:extLst>
            </p:cNvPr>
            <p:cNvSpPr/>
            <p:nvPr/>
          </p:nvSpPr>
          <p:spPr>
            <a:xfrm>
              <a:off x="5707117" y="3707493"/>
              <a:ext cx="6484884" cy="860721"/>
            </a:xfrm>
            <a:prstGeom prst="rect">
              <a:avLst/>
            </a:prstGeom>
            <a:solidFill>
              <a:srgbClr val="2E925F"/>
            </a:solidFill>
            <a:ln>
              <a:solidFill>
                <a:srgbClr val="2E92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ЛИЗИНГ В АГРОПРОМЫШЛЕННОМ КОМПЛЕКСЕ:</a:t>
              </a:r>
            </a:p>
          </p:txBody>
        </p:sp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A5A220BC-7FCC-13AC-ACA5-C96119FCA53E}"/>
                </a:ext>
              </a:extLst>
            </p:cNvPr>
            <p:cNvSpPr/>
            <p:nvPr/>
          </p:nvSpPr>
          <p:spPr>
            <a:xfrm>
              <a:off x="5707117" y="4568215"/>
              <a:ext cx="6486810" cy="489923"/>
            </a:xfrm>
            <a:prstGeom prst="rect">
              <a:avLst/>
            </a:prstGeom>
            <a:solidFill>
              <a:srgbClr val="2E925F"/>
            </a:solidFill>
            <a:ln>
              <a:solidFill>
                <a:srgbClr val="2E92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600" dirty="0">
                  <a:solidFill>
                    <a:schemeClr val="accent4">
                      <a:lumMod val="60000"/>
                      <a:lumOff val="40000"/>
                    </a:schemeClr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ПРАВОВЫЕ АСПЕКТЫ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478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361100" y="420007"/>
            <a:ext cx="10515600" cy="443605"/>
          </a:xfrm>
          <a:prstGeom prst="rect">
            <a:avLst/>
          </a:prstGeom>
        </p:spPr>
        <p:txBody>
          <a:bodyPr>
            <a:noAutofit/>
          </a:bodyPr>
          <a:lstStyle>
            <a:defPPr/>
            <a:lvl1pPr lvl="0"/>
          </a:lstStyle>
          <a:p>
            <a:pPr lvl="0" defTabSz="457200" fontAlgn="base">
              <a:spcBef>
                <a:spcPts val="1200"/>
              </a:spcBef>
              <a:spcAft>
                <a:spcPts val="100"/>
              </a:spcAft>
            </a:pPr>
            <a:r>
              <a:rPr lang="ru-RU" sz="3600" dirty="0">
                <a:latin typeface="Arial Narrow" panose="020B0604020202020204" pitchFamily="34" charset="0"/>
                <a:cs typeface="Arial Narrow" panose="020B0604020202020204" pitchFamily="34" charset="0"/>
              </a:rPr>
              <a:t> ОТЛИЧИЕ ЛИЗИНГА ОТ АРЕНДЫ И КРЕДИТА</a:t>
            </a:r>
            <a:endParaRPr lang="ru-RU" altLang="ru-RU" sz="3600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1" name="Shape 200">
            <a:extLst>
              <a:ext uri="{FF2B5EF4-FFF2-40B4-BE49-F238E27FC236}">
                <a16:creationId xmlns:a16="http://schemas.microsoft.com/office/drawing/2014/main" id="{260C48C1-884A-9541-9A21-19AD64911B6B}"/>
              </a:ext>
            </a:extLst>
          </p:cNvPr>
          <p:cNvSpPr/>
          <p:nvPr/>
        </p:nvSpPr>
        <p:spPr>
          <a:xfrm>
            <a:off x="0" y="1143735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1D9525D0-A125-5B46-8CF1-84541E1D0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210685"/>
              </p:ext>
            </p:extLst>
          </p:nvPr>
        </p:nvGraphicFramePr>
        <p:xfrm>
          <a:off x="209083" y="1437506"/>
          <a:ext cx="11725511" cy="508937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131292">
                  <a:extLst>
                    <a:ext uri="{9D8B030D-6E8A-4147-A177-3AD203B41FA5}">
                      <a16:colId xmlns:a16="http://schemas.microsoft.com/office/drawing/2014/main" val="3322335389"/>
                    </a:ext>
                  </a:extLst>
                </a:gridCol>
                <a:gridCol w="2903266">
                  <a:extLst>
                    <a:ext uri="{9D8B030D-6E8A-4147-A177-3AD203B41FA5}">
                      <a16:colId xmlns:a16="http://schemas.microsoft.com/office/drawing/2014/main" val="897322818"/>
                    </a:ext>
                  </a:extLst>
                </a:gridCol>
                <a:gridCol w="3453960">
                  <a:extLst>
                    <a:ext uri="{9D8B030D-6E8A-4147-A177-3AD203B41FA5}">
                      <a16:colId xmlns:a16="http://schemas.microsoft.com/office/drawing/2014/main" val="2852826786"/>
                    </a:ext>
                  </a:extLst>
                </a:gridCol>
                <a:gridCol w="3236993">
                  <a:extLst>
                    <a:ext uri="{9D8B030D-6E8A-4147-A177-3AD203B41FA5}">
                      <a16:colId xmlns:a16="http://schemas.microsoft.com/office/drawing/2014/main" val="2406703208"/>
                    </a:ext>
                  </a:extLst>
                </a:gridCol>
              </a:tblGrid>
              <a:tr h="563488">
                <a:tc>
                  <a:txBody>
                    <a:bodyPr/>
                    <a:lstStyle/>
                    <a:p>
                      <a:endParaRPr lang="ru-RU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>
                    <a:solidFill>
                      <a:srgbClr val="2E92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dirty="0">
                          <a:solidFill>
                            <a:schemeClr val="bg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АРЕНДА</a:t>
                      </a:r>
                    </a:p>
                  </a:txBody>
                  <a:tcPr anchor="ctr">
                    <a:solidFill>
                      <a:srgbClr val="2E92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dirty="0">
                          <a:solidFill>
                            <a:schemeClr val="bg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ЛИЗИНГ</a:t>
                      </a:r>
                    </a:p>
                  </a:txBody>
                  <a:tcPr anchor="ctr">
                    <a:solidFill>
                      <a:srgbClr val="2E92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dirty="0">
                          <a:solidFill>
                            <a:schemeClr val="bg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КРЕДИТ</a:t>
                      </a:r>
                    </a:p>
                  </a:txBody>
                  <a:tcPr anchor="ctr">
                    <a:solidFill>
                      <a:srgbClr val="2E92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2723"/>
                  </a:ext>
                </a:extLst>
              </a:tr>
              <a:tr h="563488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ВИД ДОГОВОРА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договор по передаче имущества во владение и/или пользование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разновидность аренды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разновидность займа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513991"/>
                  </a:ext>
                </a:extLst>
              </a:tr>
              <a:tr h="563488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ФОРМА ДОГОВОРА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Устная или письменная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строго письменная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строго письменная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57307"/>
                  </a:ext>
                </a:extLst>
              </a:tr>
              <a:tr h="563488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СУБЪЕКТЫ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арендодатель и арендатор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лизингодатель, лизингополучатель, продавец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кредитная организация и заемщик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431817"/>
                  </a:ext>
                </a:extLst>
              </a:tr>
              <a:tr h="756465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ПРЕДМЕТ ДОГОВОРА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любые индивидуально-определенные вещи, как новые так и б/у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любые новые непотребляемые вещи, за исключением земельных участков и других природных объектов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денежные средства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50202"/>
                  </a:ext>
                </a:extLst>
              </a:tr>
              <a:tr h="756465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ПРАВО СОБСТВЕННОСТИ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имущество принадлежит арендодателю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лизингодатель приобретает указанное лизингодателем имущество в собственность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приобретенное за кредитные средства имущество сразу принадлежит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заемщику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147877"/>
                  </a:ext>
                </a:extLst>
              </a:tr>
              <a:tr h="563488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ДОПОЛНИТЕЛЬНЫЕ УСЛУГИ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не предоставляются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лизингодатель берет на себя сервисное обслуживание и страхование имущества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не предоставляются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569247"/>
                  </a:ext>
                </a:extLst>
              </a:tr>
              <a:tr h="563488"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СРОК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любой, в том числе и неопределенный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только определенный, как правило, </a:t>
                      </a:r>
                    </a:p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от 3х до 8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только определенный, как правило,</a:t>
                      </a:r>
                    </a:p>
                    <a:p>
                      <a:r>
                        <a:rPr lang="ru-RU" sz="1600" b="0" i="0" dirty="0">
                          <a:solidFill>
                            <a:schemeClr val="tx1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от 5  до 15 лет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562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871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A1A45D-AD01-9946-9391-CEFD3364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24" y="370406"/>
            <a:ext cx="8775511" cy="526723"/>
          </a:xfrm>
        </p:spPr>
        <p:txBody>
          <a:bodyPr>
            <a:noAutofit/>
          </a:bodyPr>
          <a:lstStyle/>
          <a:p>
            <a:r>
              <a:rPr lang="ru-RU" sz="3600" dirty="0">
                <a:latin typeface="Arial Narrow" panose="020B0604020202020204" pitchFamily="34" charset="0"/>
                <a:cs typeface="Arial Narrow" panose="020B0604020202020204" pitchFamily="34" charset="0"/>
              </a:rPr>
              <a:t>ПРЕИМУЩЕСТВА ЛИЗИНГА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A607FC-C2D8-884D-8834-EC47526ED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0716" y="1606497"/>
            <a:ext cx="2743167" cy="494192"/>
          </a:xfrm>
        </p:spPr>
        <p:txBody>
          <a:bodyPr>
            <a:normAutofit/>
          </a:bodyPr>
          <a:lstStyle/>
          <a:p>
            <a:r>
              <a:rPr lang="ru-RU" dirty="0">
                <a:latin typeface="+mj-lt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ПРЕИМУЩЕСТВА</a:t>
            </a:r>
          </a:p>
        </p:txBody>
      </p:sp>
      <p:sp>
        <p:nvSpPr>
          <p:cNvPr id="7" name="Shape 200">
            <a:extLst>
              <a:ext uri="{FF2B5EF4-FFF2-40B4-BE49-F238E27FC236}">
                <a16:creationId xmlns:a16="http://schemas.microsoft.com/office/drawing/2014/main" id="{952E634B-C02B-EB43-A9F8-274F6CEE42E6}"/>
              </a:ext>
            </a:extLst>
          </p:cNvPr>
          <p:cNvSpPr/>
          <p:nvPr/>
        </p:nvSpPr>
        <p:spPr>
          <a:xfrm>
            <a:off x="0" y="1130483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pic>
        <p:nvPicPr>
          <p:cNvPr id="16" name="Рисунок 15" descr="Знак одобрения">
            <a:extLst>
              <a:ext uri="{FF2B5EF4-FFF2-40B4-BE49-F238E27FC236}">
                <a16:creationId xmlns:a16="http://schemas.microsoft.com/office/drawing/2014/main" id="{44245651-CB49-5C42-8F2E-49EE3291CDF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8562" y="169589"/>
            <a:ext cx="725496" cy="7254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A46A975-512A-2143-9B2A-5B837F8EFA05}"/>
              </a:ext>
            </a:extLst>
          </p:cNvPr>
          <p:cNvSpPr txBox="1"/>
          <p:nvPr/>
        </p:nvSpPr>
        <p:spPr>
          <a:xfrm>
            <a:off x="7258928" y="2143537"/>
            <a:ext cx="30104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Не требует залога имущества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94F764-5984-3940-B5EF-6FF7F7537512}"/>
              </a:ext>
            </a:extLst>
          </p:cNvPr>
          <p:cNvSpPr txBox="1"/>
          <p:nvPr/>
        </p:nvSpPr>
        <p:spPr>
          <a:xfrm>
            <a:off x="1280161" y="2762515"/>
            <a:ext cx="26447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Имущество можно купить по цене ниже рыночной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9A32263-F418-944A-9166-315E8D8ECEC2}"/>
              </a:ext>
            </a:extLst>
          </p:cNvPr>
          <p:cNvSpPr txBox="1"/>
          <p:nvPr/>
        </p:nvSpPr>
        <p:spPr>
          <a:xfrm>
            <a:off x="1280161" y="1594895"/>
            <a:ext cx="3108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Менее серьезные требования к лизингополучателю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A330F47-DB26-1F42-8745-D756B8C0542A}"/>
              </a:ext>
            </a:extLst>
          </p:cNvPr>
          <p:cNvSpPr txBox="1"/>
          <p:nvPr/>
        </p:nvSpPr>
        <p:spPr>
          <a:xfrm>
            <a:off x="7258930" y="3451833"/>
            <a:ext cx="30104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Помогает законно экономить на налогах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F8F6BF-631A-864B-BC36-C5D0958EF62E}"/>
              </a:ext>
            </a:extLst>
          </p:cNvPr>
          <p:cNvSpPr txBox="1"/>
          <p:nvPr/>
        </p:nvSpPr>
        <p:spPr>
          <a:xfrm>
            <a:off x="1280161" y="4155217"/>
            <a:ext cx="24759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Заявку рассматривают быстрее чем при кредитовании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092EBC-B71D-3B40-B89E-D17888694143}"/>
              </a:ext>
            </a:extLst>
          </p:cNvPr>
          <p:cNvSpPr txBox="1"/>
          <p:nvPr/>
        </p:nvSpPr>
        <p:spPr>
          <a:xfrm>
            <a:off x="7272996" y="4760122"/>
            <a:ext cx="31370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Лизингодатель берет на себя часть забот о сервисе и страховании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D89D1A-C15C-0D4B-B1E6-A7FA5148501D}"/>
              </a:ext>
            </a:extLst>
          </p:cNvPr>
          <p:cNvSpPr txBox="1"/>
          <p:nvPr/>
        </p:nvSpPr>
        <p:spPr>
          <a:xfrm>
            <a:off x="1280161" y="5674524"/>
            <a:ext cx="26447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latin typeface="Arial Narrow" panose="020B0604020202020204" pitchFamily="34" charset="0"/>
                <a:cs typeface="Arial Narrow" panose="020B0604020202020204" pitchFamily="34" charset="0"/>
              </a:rPr>
              <a:t>Проще договориться об индивидуальных условиях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BBDDBD-77B8-6946-AD4F-A9318E21EF18}"/>
              </a:ext>
            </a:extLst>
          </p:cNvPr>
          <p:cNvSpPr txBox="1"/>
          <p:nvPr/>
        </p:nvSpPr>
        <p:spPr>
          <a:xfrm>
            <a:off x="562706" y="1181688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1</a:t>
            </a:r>
          </a:p>
        </p:txBody>
      </p:sp>
      <p:pic>
        <p:nvPicPr>
          <p:cNvPr id="32" name="Рисунок 31" descr="Фермер">
            <a:extLst>
              <a:ext uri="{FF2B5EF4-FFF2-40B4-BE49-F238E27FC236}">
                <a16:creationId xmlns:a16="http://schemas.microsoft.com/office/drawing/2014/main" id="{30DCB3C4-EC60-5C45-9308-7AA7A6852E9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54187" y="1522102"/>
            <a:ext cx="914400" cy="9144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322B681-B5F1-3549-9B32-0B79AA89EF1D}"/>
              </a:ext>
            </a:extLst>
          </p:cNvPr>
          <p:cNvSpPr txBox="1"/>
          <p:nvPr/>
        </p:nvSpPr>
        <p:spPr>
          <a:xfrm>
            <a:off x="504090" y="2529841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6949CCE-76CC-204D-9811-093E1EEF40F7}"/>
              </a:ext>
            </a:extLst>
          </p:cNvPr>
          <p:cNvSpPr txBox="1"/>
          <p:nvPr/>
        </p:nvSpPr>
        <p:spPr>
          <a:xfrm>
            <a:off x="532225" y="3936608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4B3CE5-1EAA-A945-BB81-DEE42F270E75}"/>
              </a:ext>
            </a:extLst>
          </p:cNvPr>
          <p:cNvSpPr txBox="1"/>
          <p:nvPr/>
        </p:nvSpPr>
        <p:spPr>
          <a:xfrm>
            <a:off x="518160" y="5287109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4</a:t>
            </a:r>
          </a:p>
        </p:txBody>
      </p:sp>
      <p:pic>
        <p:nvPicPr>
          <p:cNvPr id="37" name="Рисунок 36" descr="Тенденция к понижению">
            <a:extLst>
              <a:ext uri="{FF2B5EF4-FFF2-40B4-BE49-F238E27FC236}">
                <a16:creationId xmlns:a16="http://schemas.microsoft.com/office/drawing/2014/main" id="{60AA6E26-9CC3-2E4A-ADF1-E9A21413649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02373" y="2691990"/>
            <a:ext cx="914400" cy="914400"/>
          </a:xfrm>
          <a:prstGeom prst="rect">
            <a:avLst/>
          </a:prstGeom>
        </p:spPr>
      </p:pic>
      <p:pic>
        <p:nvPicPr>
          <p:cNvPr id="39" name="Рисунок 38" descr="Секундомер">
            <a:extLst>
              <a:ext uri="{FF2B5EF4-FFF2-40B4-BE49-F238E27FC236}">
                <a16:creationId xmlns:a16="http://schemas.microsoft.com/office/drawing/2014/main" id="{36C55207-2507-864A-9005-9AA149533046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02373" y="4169395"/>
            <a:ext cx="914400" cy="914400"/>
          </a:xfrm>
          <a:prstGeom prst="rect">
            <a:avLst/>
          </a:prstGeom>
        </p:spPr>
      </p:pic>
      <p:pic>
        <p:nvPicPr>
          <p:cNvPr id="45" name="Рисунок 44" descr="Рукопожатие">
            <a:extLst>
              <a:ext uri="{FF2B5EF4-FFF2-40B4-BE49-F238E27FC236}">
                <a16:creationId xmlns:a16="http://schemas.microsoft.com/office/drawing/2014/main" id="{EB360170-EC4A-AF47-AE3B-5C868B2DCA73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02373" y="5577658"/>
            <a:ext cx="914400" cy="914400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C86C454-91A4-6443-BC5A-AE43ED16EA55}"/>
              </a:ext>
            </a:extLst>
          </p:cNvPr>
          <p:cNvSpPr txBox="1"/>
          <p:nvPr/>
        </p:nvSpPr>
        <p:spPr>
          <a:xfrm>
            <a:off x="6325769" y="1683434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BB1F7CB-511E-5A42-A30C-201C550EF369}"/>
              </a:ext>
            </a:extLst>
          </p:cNvPr>
          <p:cNvSpPr txBox="1"/>
          <p:nvPr/>
        </p:nvSpPr>
        <p:spPr>
          <a:xfrm>
            <a:off x="6382045" y="3090207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6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2E74854-52E9-DD4F-9921-C1ED80EBD5E5}"/>
              </a:ext>
            </a:extLst>
          </p:cNvPr>
          <p:cNvSpPr txBox="1"/>
          <p:nvPr/>
        </p:nvSpPr>
        <p:spPr>
          <a:xfrm>
            <a:off x="6353912" y="4539176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>
                <a:solidFill>
                  <a:srgbClr val="FFC000"/>
                </a:solidFill>
              </a:rPr>
              <a:t>7</a:t>
            </a:r>
          </a:p>
        </p:txBody>
      </p:sp>
      <p:pic>
        <p:nvPicPr>
          <p:cNvPr id="52" name="Рисунок 51" descr="Блокировка">
            <a:extLst>
              <a:ext uri="{FF2B5EF4-FFF2-40B4-BE49-F238E27FC236}">
                <a16:creationId xmlns:a16="http://schemas.microsoft.com/office/drawing/2014/main" id="{B7ACFA5C-DA8F-FA4B-8670-BE90154FFA02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269415" y="1784026"/>
            <a:ext cx="914400" cy="914400"/>
          </a:xfrm>
          <a:prstGeom prst="rect">
            <a:avLst/>
          </a:prstGeom>
        </p:spPr>
      </p:pic>
      <p:pic>
        <p:nvPicPr>
          <p:cNvPr id="54" name="Рисунок 53" descr="Свинья-копилка">
            <a:extLst>
              <a:ext uri="{FF2B5EF4-FFF2-40B4-BE49-F238E27FC236}">
                <a16:creationId xmlns:a16="http://schemas.microsoft.com/office/drawing/2014/main" id="{B3907847-6A6E-2F40-B31F-84BCFC24438B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362554" y="3227085"/>
            <a:ext cx="914400" cy="914400"/>
          </a:xfrm>
          <a:prstGeom prst="rect">
            <a:avLst/>
          </a:prstGeom>
        </p:spPr>
      </p:pic>
      <p:pic>
        <p:nvPicPr>
          <p:cNvPr id="58" name="Рисунок 57" descr="Инструменты">
            <a:extLst>
              <a:ext uri="{FF2B5EF4-FFF2-40B4-BE49-F238E27FC236}">
                <a16:creationId xmlns:a16="http://schemas.microsoft.com/office/drawing/2014/main" id="{8531F51D-FB13-004E-BDA9-59AB3D637074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0334421" y="476905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43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Скругленный прямоугольник 44"/>
          <p:cNvSpPr/>
          <p:nvPr/>
        </p:nvSpPr>
        <p:spPr>
          <a:xfrm>
            <a:off x="3789304" y="5349173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7935" y="254888"/>
            <a:ext cx="10338752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МЕРЫ ГОСУДАРСТВЕННОЙ ПОДДЕРЖКИ ЛИЗИНГА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27935" y="1033996"/>
            <a:ext cx="8777673" cy="613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ru-RU" sz="2400" dirty="0">
                <a:solidFill>
                  <a:srgbClr val="00775A"/>
                </a:solidFill>
                <a:latin typeface="Arial Narrow" panose="020B0606020202030204" pitchFamily="34" charset="0"/>
              </a:rPr>
              <a:t>Федеральный закон РФ от 29.10.1998 № 164-ФЗ</a:t>
            </a:r>
          </a:p>
          <a:p>
            <a:pPr>
              <a:lnSpc>
                <a:spcPct val="70000"/>
              </a:lnSpc>
            </a:pPr>
            <a:r>
              <a:rPr lang="ru-RU" sz="2400" dirty="0">
                <a:solidFill>
                  <a:srgbClr val="00775A"/>
                </a:solidFill>
                <a:latin typeface="Arial Narrow" panose="020B0606020202030204" pitchFamily="34" charset="0"/>
              </a:rPr>
              <a:t>«О финансовой аренде (лизинге)» глава 6 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8276393" y="2404131"/>
            <a:ext cx="4380525" cy="3023287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9647482" y="2691321"/>
            <a:ext cx="2332301" cy="1019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Осуществление лизинговых платежей поставками продукции</a:t>
            </a:r>
            <a:endParaRPr lang="ru-RU" dirty="0">
              <a:solidFill>
                <a:schemeClr val="bg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655719" y="4131343"/>
            <a:ext cx="2553428" cy="1019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Отнесение к предмету лизинга племенных животных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224050" y="4154802"/>
            <a:ext cx="2541703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Создании инфраструктуры лизинговой деятельности 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4020202020204" pitchFamily="34" charset="0"/>
              <a:ea typeface="Calibri" panose="020F0502020204030204" pitchFamily="34" charset="0"/>
              <a:cs typeface="Arial Narrow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217012" y="5307486"/>
            <a:ext cx="254170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Финансирование и предоставление государственных гарантий лизинговым проектам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71496" y="2911450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692659" y="4067182"/>
            <a:ext cx="254170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Предоставление налоговых и кредитных льгот лизинговым компаниям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692659" y="5309031"/>
            <a:ext cx="254170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Создание фонда государственных гарантий по экспорту в международном лизинге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90673" y="5307486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кругленный прямоугольник 45">
            <a:extLst>
              <a:ext uri="{FF2B5EF4-FFF2-40B4-BE49-F238E27FC236}">
                <a16:creationId xmlns:a16="http://schemas.microsoft.com/office/drawing/2014/main" id="{D8955365-58C6-3D49-B163-F52A7079A8C9}"/>
              </a:ext>
            </a:extLst>
          </p:cNvPr>
          <p:cNvSpPr/>
          <p:nvPr/>
        </p:nvSpPr>
        <p:spPr>
          <a:xfrm>
            <a:off x="3770248" y="1737633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кругленный прямоугольник 50">
            <a:extLst>
              <a:ext uri="{FF2B5EF4-FFF2-40B4-BE49-F238E27FC236}">
                <a16:creationId xmlns:a16="http://schemas.microsoft.com/office/drawing/2014/main" id="{7A9D2944-07BA-E349-9D07-FE77544EC1C2}"/>
              </a:ext>
            </a:extLst>
          </p:cNvPr>
          <p:cNvSpPr/>
          <p:nvPr/>
        </p:nvSpPr>
        <p:spPr>
          <a:xfrm>
            <a:off x="3758586" y="4032235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>
            <a:extLst>
              <a:ext uri="{FF2B5EF4-FFF2-40B4-BE49-F238E27FC236}">
                <a16:creationId xmlns:a16="http://schemas.microsoft.com/office/drawing/2014/main" id="{C13CC334-9A48-0D40-AFA5-7CA8641D93A6}"/>
              </a:ext>
            </a:extLst>
          </p:cNvPr>
          <p:cNvSpPr/>
          <p:nvPr/>
        </p:nvSpPr>
        <p:spPr>
          <a:xfrm>
            <a:off x="373258" y="1755736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458CFA25-F6BE-8841-A4CB-4348B8ACAECE}"/>
              </a:ext>
            </a:extLst>
          </p:cNvPr>
          <p:cNvSpPr/>
          <p:nvPr/>
        </p:nvSpPr>
        <p:spPr>
          <a:xfrm>
            <a:off x="1204873" y="1692565"/>
            <a:ext cx="254170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Федеральная программа</a:t>
            </a:r>
          </a:p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р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азвития лизинговой деятельности в РФ или регионе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63B7AF29-CCC7-2A4B-9BCE-2CFC11A80709}"/>
              </a:ext>
            </a:extLst>
          </p:cNvPr>
          <p:cNvSpPr/>
          <p:nvPr/>
        </p:nvSpPr>
        <p:spPr>
          <a:xfrm>
            <a:off x="1197956" y="2916702"/>
            <a:ext cx="254170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Создание залоговых фондов для обеспечения банковских инвестиций в лизинг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92B6BAEA-847D-F34A-BD63-212661058720}"/>
              </a:ext>
            </a:extLst>
          </p:cNvPr>
          <p:cNvSpPr/>
          <p:nvPr/>
        </p:nvSpPr>
        <p:spPr>
          <a:xfrm>
            <a:off x="4673603" y="1704979"/>
            <a:ext cx="254170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Инвестиционное кредитование для реализации лизинговых проектов 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4020202020204" pitchFamily="34" charset="0"/>
              <a:ea typeface="Calibri" panose="020F0502020204030204" pitchFamily="34" charset="0"/>
              <a:cs typeface="Arial Narrow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BC247D3-5F33-9C46-9487-506C170A6D08}"/>
              </a:ext>
            </a:extLst>
          </p:cNvPr>
          <p:cNvSpPr/>
          <p:nvPr/>
        </p:nvSpPr>
        <p:spPr>
          <a:xfrm>
            <a:off x="4673603" y="2875388"/>
            <a:ext cx="254170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Освобождение от налога на прибыль банков, предоставляющих кредиты субъектам лизинга</a:t>
            </a: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47" name="Скругленный прямоугольник 46">
            <a:extLst>
              <a:ext uri="{FF2B5EF4-FFF2-40B4-BE49-F238E27FC236}">
                <a16:creationId xmlns:a16="http://schemas.microsoft.com/office/drawing/2014/main" id="{64DAE796-5E7E-2D45-89B1-4C3B145A62C8}"/>
              </a:ext>
            </a:extLst>
          </p:cNvPr>
          <p:cNvSpPr/>
          <p:nvPr/>
        </p:nvSpPr>
        <p:spPr>
          <a:xfrm>
            <a:off x="3753695" y="2899416"/>
            <a:ext cx="833377" cy="762664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DE7E0E-4C07-964D-BAAD-9AF5A9B11894}"/>
              </a:ext>
            </a:extLst>
          </p:cNvPr>
          <p:cNvSpPr txBox="1"/>
          <p:nvPr/>
        </p:nvSpPr>
        <p:spPr>
          <a:xfrm>
            <a:off x="9258117" y="1257289"/>
            <a:ext cx="27576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Специальные меры поддержки  лизинга в сфере АПК</a:t>
            </a:r>
          </a:p>
        </p:txBody>
      </p:sp>
      <p:pic>
        <p:nvPicPr>
          <p:cNvPr id="11" name="Рисунок 10" descr="Корова">
            <a:extLst>
              <a:ext uri="{FF2B5EF4-FFF2-40B4-BE49-F238E27FC236}">
                <a16:creationId xmlns:a16="http://schemas.microsoft.com/office/drawing/2014/main" id="{AF66A62E-EF7B-0A47-A750-62BDC831C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13688" y="4074617"/>
            <a:ext cx="914400" cy="914400"/>
          </a:xfrm>
          <a:prstGeom prst="rect">
            <a:avLst/>
          </a:prstGeom>
        </p:spPr>
      </p:pic>
      <p:pic>
        <p:nvPicPr>
          <p:cNvPr id="13" name="Рисунок 12" descr="Фермер">
            <a:extLst>
              <a:ext uri="{FF2B5EF4-FFF2-40B4-BE49-F238E27FC236}">
                <a16:creationId xmlns:a16="http://schemas.microsoft.com/office/drawing/2014/main" id="{9542C84E-862D-4346-9294-B24B5F9C08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23898" y="1280433"/>
            <a:ext cx="914400" cy="914400"/>
          </a:xfrm>
          <a:prstGeom prst="rect">
            <a:avLst/>
          </a:prstGeom>
        </p:spPr>
      </p:pic>
      <p:pic>
        <p:nvPicPr>
          <p:cNvPr id="15" name="Рисунок 14" descr="Яблоко">
            <a:extLst>
              <a:ext uri="{FF2B5EF4-FFF2-40B4-BE49-F238E27FC236}">
                <a16:creationId xmlns:a16="http://schemas.microsoft.com/office/drawing/2014/main" id="{DA8E9E32-2469-0040-9DC4-74599234CB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86395" y="2772205"/>
            <a:ext cx="914400" cy="914400"/>
          </a:xfrm>
          <a:prstGeom prst="rect">
            <a:avLst/>
          </a:prstGeom>
        </p:spPr>
      </p:pic>
      <p:pic>
        <p:nvPicPr>
          <p:cNvPr id="17" name="Рисунок 16" descr="Линейчатая диаграмма с тенденцией к повышению">
            <a:extLst>
              <a:ext uri="{FF2B5EF4-FFF2-40B4-BE49-F238E27FC236}">
                <a16:creationId xmlns:a16="http://schemas.microsoft.com/office/drawing/2014/main" id="{3529872C-EEAA-5E43-8FBD-FB745B97700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90686" y="1750515"/>
            <a:ext cx="762663" cy="762663"/>
          </a:xfrm>
          <a:prstGeom prst="rect">
            <a:avLst/>
          </a:prstGeom>
        </p:spPr>
      </p:pic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86B85BD7-9653-9649-9996-3856548737C3}"/>
              </a:ext>
            </a:extLst>
          </p:cNvPr>
          <p:cNvGrpSpPr/>
          <p:nvPr/>
        </p:nvGrpSpPr>
        <p:grpSpPr>
          <a:xfrm>
            <a:off x="378897" y="4033485"/>
            <a:ext cx="833377" cy="762664"/>
            <a:chOff x="320874" y="4160803"/>
            <a:chExt cx="833377" cy="762664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320874" y="4160803"/>
              <a:ext cx="833377" cy="762664"/>
            </a:xfrm>
            <a:prstGeom prst="roundRect">
              <a:avLst/>
            </a:prstGeom>
            <a:solidFill>
              <a:srgbClr val="2E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Рисунок 18" descr="Город">
              <a:extLst>
                <a:ext uri="{FF2B5EF4-FFF2-40B4-BE49-F238E27FC236}">
                  <a16:creationId xmlns:a16="http://schemas.microsoft.com/office/drawing/2014/main" id="{35BAC4A8-03DF-6746-984A-22F5CDCAB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=""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63867" y="4165541"/>
              <a:ext cx="732552" cy="732552"/>
            </a:xfrm>
            <a:prstGeom prst="rect">
              <a:avLst/>
            </a:prstGeom>
          </p:spPr>
        </p:pic>
      </p:grpSp>
      <p:pic>
        <p:nvPicPr>
          <p:cNvPr id="69" name="Рисунок 68" descr="Кредитная карта">
            <a:extLst>
              <a:ext uri="{FF2B5EF4-FFF2-40B4-BE49-F238E27FC236}">
                <a16:creationId xmlns:a16="http://schemas.microsoft.com/office/drawing/2014/main" id="{979244ED-E974-1B43-88B4-D3A34C612D4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774993" y="1709517"/>
            <a:ext cx="790780" cy="790780"/>
          </a:xfrm>
          <a:prstGeom prst="rect">
            <a:avLst/>
          </a:prstGeom>
        </p:spPr>
      </p:pic>
      <p:pic>
        <p:nvPicPr>
          <p:cNvPr id="71" name="Рисунок 70" descr="Иерархия">
            <a:extLst>
              <a:ext uri="{FF2B5EF4-FFF2-40B4-BE49-F238E27FC236}">
                <a16:creationId xmlns:a16="http://schemas.microsoft.com/office/drawing/2014/main" id="{1A444A5E-758A-5F49-9228-AA16977755B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848646" y="5350528"/>
            <a:ext cx="676580" cy="676580"/>
          </a:xfrm>
          <a:prstGeom prst="rect">
            <a:avLst/>
          </a:prstGeom>
        </p:spPr>
      </p:pic>
      <p:pic>
        <p:nvPicPr>
          <p:cNvPr id="73" name="Рисунок 72" descr="Монеты">
            <a:extLst>
              <a:ext uri="{FF2B5EF4-FFF2-40B4-BE49-F238E27FC236}">
                <a16:creationId xmlns:a16="http://schemas.microsoft.com/office/drawing/2014/main" id="{66263D87-0B96-2F4E-AAD0-1C518FD5B88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823261" y="4079658"/>
            <a:ext cx="649681" cy="649681"/>
          </a:xfrm>
          <a:prstGeom prst="rect">
            <a:avLst/>
          </a:prstGeom>
        </p:spPr>
      </p:pic>
      <p:pic>
        <p:nvPicPr>
          <p:cNvPr id="75" name="Рисунок 74" descr="Тенденция к понижению">
            <a:extLst>
              <a:ext uri="{FF2B5EF4-FFF2-40B4-BE49-F238E27FC236}">
                <a16:creationId xmlns:a16="http://schemas.microsoft.com/office/drawing/2014/main" id="{1A916305-E69C-A844-B012-D888D6E2654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=""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3743226" y="2870701"/>
            <a:ext cx="800270" cy="800270"/>
          </a:xfrm>
          <a:prstGeom prst="rect">
            <a:avLst/>
          </a:prstGeom>
        </p:spPr>
      </p:pic>
      <p:pic>
        <p:nvPicPr>
          <p:cNvPr id="77" name="Рисунок 76" descr="Рубль">
            <a:extLst>
              <a:ext uri="{FF2B5EF4-FFF2-40B4-BE49-F238E27FC236}">
                <a16:creationId xmlns:a16="http://schemas.microsoft.com/office/drawing/2014/main" id="{26365ADE-BCBE-C043-B327-E4658613E70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=""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50025" y="5349172"/>
            <a:ext cx="720977" cy="720977"/>
          </a:xfrm>
          <a:prstGeom prst="rect">
            <a:avLst/>
          </a:prstGeom>
        </p:spPr>
      </p:pic>
      <p:pic>
        <p:nvPicPr>
          <p:cNvPr id="79" name="Рисунок 78" descr="Суд">
            <a:extLst>
              <a:ext uri="{FF2B5EF4-FFF2-40B4-BE49-F238E27FC236}">
                <a16:creationId xmlns:a16="http://schemas.microsoft.com/office/drawing/2014/main" id="{29E839AF-124C-084B-AD11-2E4DFF0B0A03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=""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391349" y="2897214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10366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74600" y="308635"/>
            <a:ext cx="11790643" cy="56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857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ФЕДЕРАЛЬНЫЕ МЕРЫ ПОДДЕРЖКИ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867" y="319581"/>
            <a:ext cx="845269" cy="845269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F06B64B4-CE2D-4D4E-8554-692B4A74B6F1}"/>
              </a:ext>
            </a:extLst>
          </p:cNvPr>
          <p:cNvGrpSpPr/>
          <p:nvPr/>
        </p:nvGrpSpPr>
        <p:grpSpPr>
          <a:xfrm>
            <a:off x="529640" y="1453858"/>
            <a:ext cx="7528504" cy="830997"/>
            <a:chOff x="1001134" y="1739610"/>
            <a:chExt cx="7528504" cy="830997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1842872" y="1739610"/>
              <a:ext cx="668676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sz="2000" b="1" dirty="0">
                  <a:solidFill>
                    <a:srgbClr val="2E925F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Субсидии из федерального бюджета </a:t>
              </a:r>
              <a:r>
                <a:rPr lang="ru-RU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лизинговым организациям на государственную поддержку лизинговых сделок субъектов малого и среднего предпринимательства </a:t>
              </a:r>
            </a:p>
          </p:txBody>
        </p:sp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134" y="1794074"/>
              <a:ext cx="665049" cy="665049"/>
            </a:xfrm>
            <a:prstGeom prst="rect">
              <a:avLst/>
            </a:prstGeom>
          </p:spPr>
        </p:pic>
      </p:grp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FBB3E208-5FB3-714A-9AB0-277B818560BE}"/>
              </a:ext>
            </a:extLst>
          </p:cNvPr>
          <p:cNvGrpSpPr/>
          <p:nvPr/>
        </p:nvGrpSpPr>
        <p:grpSpPr>
          <a:xfrm>
            <a:off x="8840144" y="1383951"/>
            <a:ext cx="2460734" cy="2430807"/>
            <a:chOff x="6668979" y="2640081"/>
            <a:chExt cx="2469574" cy="2426737"/>
          </a:xfrm>
        </p:grpSpPr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AB72BA6E-BD69-7F4F-9B18-F97859663BD8}"/>
                </a:ext>
              </a:extLst>
            </p:cNvPr>
            <p:cNvSpPr/>
            <p:nvPr/>
          </p:nvSpPr>
          <p:spPr>
            <a:xfrm>
              <a:off x="6668979" y="2640081"/>
              <a:ext cx="2469574" cy="2426737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latin typeface="Arial Narrow" panose="020B0604020202020204" pitchFamily="34" charset="0"/>
                <a:cs typeface="Arial Narrow" panose="020B0604020202020204" pitchFamily="34" charset="0"/>
              </a:endParaRPr>
            </a:p>
          </p:txBody>
        </p:sp>
        <p:pic>
          <p:nvPicPr>
            <p:cNvPr id="14" name="Рисунок 13" descr="Кубок">
              <a:extLst>
                <a:ext uri="{FF2B5EF4-FFF2-40B4-BE49-F238E27FC236}">
                  <a16:creationId xmlns:a16="http://schemas.microsoft.com/office/drawing/2014/main" id="{ED990E70-7193-D64B-8FC7-5AE2F2DDAA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633694" y="3004550"/>
              <a:ext cx="848900" cy="8489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676658A-9934-3849-9D04-C00073E87DEB}"/>
                </a:ext>
              </a:extLst>
            </p:cNvPr>
            <p:cNvSpPr txBox="1"/>
            <p:nvPr/>
          </p:nvSpPr>
          <p:spPr>
            <a:xfrm>
              <a:off x="7158049" y="2750461"/>
              <a:ext cx="745717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9600" b="1" dirty="0">
                  <a:solidFill>
                    <a:schemeClr val="bg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DA59DA-6D18-4B42-B531-0943B59417CD}"/>
                </a:ext>
              </a:extLst>
            </p:cNvPr>
            <p:cNvSpPr txBox="1"/>
            <p:nvPr/>
          </p:nvSpPr>
          <p:spPr>
            <a:xfrm>
              <a:off x="7427705" y="3786184"/>
              <a:ext cx="121700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место</a:t>
              </a:r>
            </a:p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в сегменте </a:t>
              </a:r>
            </a:p>
            <a:p>
              <a:pPr algn="ctr"/>
              <a:r>
                <a:rPr lang="ru-RU" sz="1600" b="1" dirty="0">
                  <a:solidFill>
                    <a:schemeClr val="bg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агролизинга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6782F781-DC81-F848-85C1-76539EFFCA2E}"/>
              </a:ext>
            </a:extLst>
          </p:cNvPr>
          <p:cNvSpPr txBox="1"/>
          <p:nvPr/>
        </p:nvSpPr>
        <p:spPr>
          <a:xfrm>
            <a:off x="972561" y="2400278"/>
            <a:ext cx="752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Государство субсидирует (возмещает) недополученные доходы </a:t>
            </a:r>
          </a:p>
          <a:p>
            <a:pPr algn="ctr"/>
            <a:r>
              <a:rPr lang="ru-RU" sz="2000" b="1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АО «РОСАГРОЛИЗИНГ»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по договорам лизинга, заключенным на</a:t>
            </a:r>
          </a:p>
        </p:txBody>
      </p:sp>
      <p:sp>
        <p:nvSpPr>
          <p:cNvPr id="73" name="Скругленный прямоугольник 72">
            <a:extLst>
              <a:ext uri="{FF2B5EF4-FFF2-40B4-BE49-F238E27FC236}">
                <a16:creationId xmlns:a16="http://schemas.microsoft.com/office/drawing/2014/main" id="{E855B411-81BE-D344-88A1-1EA6541820A1}"/>
              </a:ext>
            </a:extLst>
          </p:cNvPr>
          <p:cNvSpPr/>
          <p:nvPr/>
        </p:nvSpPr>
        <p:spPr>
          <a:xfrm>
            <a:off x="5394480" y="4492326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4" name="Рисунок 73">
            <a:extLst>
              <a:ext uri="{FF2B5EF4-FFF2-40B4-BE49-F238E27FC236}">
                <a16:creationId xmlns:a16="http://schemas.microsoft.com/office/drawing/2014/main" id="{4450C4D4-E83F-AE4F-83B6-3B6B74648E9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411" y="4632673"/>
            <a:ext cx="584995" cy="584995"/>
          </a:xfrm>
          <a:prstGeom prst="rect">
            <a:avLst/>
          </a:prstGeom>
        </p:spPr>
      </p:pic>
      <p:sp>
        <p:nvSpPr>
          <p:cNvPr id="71" name="Скругленный прямоугольник 70">
            <a:extLst>
              <a:ext uri="{FF2B5EF4-FFF2-40B4-BE49-F238E27FC236}">
                <a16:creationId xmlns:a16="http://schemas.microsoft.com/office/drawing/2014/main" id="{763A6BBA-FED7-2042-85C6-D94BCAE9FC25}"/>
              </a:ext>
            </a:extLst>
          </p:cNvPr>
          <p:cNvSpPr/>
          <p:nvPr/>
        </p:nvSpPr>
        <p:spPr>
          <a:xfrm>
            <a:off x="3392535" y="4510261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2" name="Рисунок 71">
            <a:extLst>
              <a:ext uri="{FF2B5EF4-FFF2-40B4-BE49-F238E27FC236}">
                <a16:creationId xmlns:a16="http://schemas.microsoft.com/office/drawing/2014/main" id="{8AE746E4-8737-854B-85D5-FF453F63EDD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5810" y="4626952"/>
            <a:ext cx="632307" cy="632307"/>
          </a:xfrm>
          <a:prstGeom prst="rect">
            <a:avLst/>
          </a:prstGeom>
        </p:spPr>
      </p:pic>
      <p:sp>
        <p:nvSpPr>
          <p:cNvPr id="61" name="Text Placeholder 3">
            <a:extLst>
              <a:ext uri="{FF2B5EF4-FFF2-40B4-BE49-F238E27FC236}">
                <a16:creationId xmlns:a16="http://schemas.microsoft.com/office/drawing/2014/main" id="{7296C80B-6F0C-9C47-99A8-12925D5CADE6}"/>
              </a:ext>
            </a:extLst>
          </p:cNvPr>
          <p:cNvSpPr txBox="1">
            <a:spLocks/>
          </p:cNvSpPr>
          <p:nvPr/>
        </p:nvSpPr>
        <p:spPr>
          <a:xfrm>
            <a:off x="5323076" y="5625245"/>
            <a:ext cx="1182927" cy="34419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lnSpc>
                <a:spcPts val="24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00755A"/>
                </a:solidFill>
                <a:latin typeface="Arial Narrow" panose="020B0606020202030204" pitchFamily="34" charset="0"/>
              </a:rPr>
              <a:t>от</a:t>
            </a:r>
            <a:r>
              <a:rPr lang="en-US" sz="4000" b="1" dirty="0">
                <a:solidFill>
                  <a:srgbClr val="00755A"/>
                </a:solidFill>
                <a:latin typeface="Arial Narrow" panose="020B0606020202030204" pitchFamily="34" charset="0"/>
              </a:rPr>
              <a:t> 0%</a:t>
            </a:r>
            <a:endParaRPr lang="ru-RU" sz="4000" b="1" dirty="0">
              <a:solidFill>
                <a:srgbClr val="00755A"/>
              </a:solidFill>
              <a:latin typeface="Arial Narrow" panose="020B0606020202030204" pitchFamily="34" charset="0"/>
            </a:endParaRPr>
          </a:p>
        </p:txBody>
      </p:sp>
      <p:sp>
        <p:nvSpPr>
          <p:cNvPr id="69" name="Скругленный прямоугольник 68">
            <a:extLst>
              <a:ext uri="{FF2B5EF4-FFF2-40B4-BE49-F238E27FC236}">
                <a16:creationId xmlns:a16="http://schemas.microsoft.com/office/drawing/2014/main" id="{2571767B-5379-1C45-857E-B9EB26158DDB}"/>
              </a:ext>
            </a:extLst>
          </p:cNvPr>
          <p:cNvSpPr/>
          <p:nvPr/>
        </p:nvSpPr>
        <p:spPr>
          <a:xfrm>
            <a:off x="1233659" y="4492326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43550AF3-47A2-7241-B02D-B92A1294FA3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778" y="4588861"/>
            <a:ext cx="672618" cy="672618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C32ED4D0-F513-874B-82C2-0B564228C4A8}"/>
              </a:ext>
            </a:extLst>
          </p:cNvPr>
          <p:cNvSpPr txBox="1"/>
          <p:nvPr/>
        </p:nvSpPr>
        <p:spPr>
          <a:xfrm>
            <a:off x="998319" y="5312926"/>
            <a:ext cx="136998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2400" b="1" dirty="0">
                <a:solidFill>
                  <a:srgbClr val="00755A"/>
                </a:solidFill>
                <a:latin typeface="Arial Narrow" panose="020B0606020202030204" pitchFamily="34" charset="0"/>
              </a:rPr>
              <a:t>до </a:t>
            </a:r>
            <a:r>
              <a:rPr lang="ru-RU" sz="4000" b="1" dirty="0">
                <a:solidFill>
                  <a:srgbClr val="00755A"/>
                </a:solidFill>
                <a:latin typeface="Arial Narrow" panose="020B0606020202030204" pitchFamily="34" charset="0"/>
              </a:rPr>
              <a:t>8 </a:t>
            </a:r>
            <a:r>
              <a:rPr lang="ru-RU" sz="2400" b="1" dirty="0">
                <a:solidFill>
                  <a:srgbClr val="00755A"/>
                </a:solidFill>
                <a:latin typeface="Arial Narrow" panose="020B0606020202030204" pitchFamily="34" charset="0"/>
              </a:rPr>
              <a:t>лет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3D6CF110-A9D0-D144-B353-E77A17443AE2}"/>
              </a:ext>
            </a:extLst>
          </p:cNvPr>
          <p:cNvSpPr/>
          <p:nvPr/>
        </p:nvSpPr>
        <p:spPr>
          <a:xfrm>
            <a:off x="1071513" y="5963575"/>
            <a:ext cx="1340327" cy="396737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Срок лизинга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A306EA6-E662-3447-930B-16533AEAFCD7}"/>
              </a:ext>
            </a:extLst>
          </p:cNvPr>
          <p:cNvSpPr txBox="1"/>
          <p:nvPr/>
        </p:nvSpPr>
        <p:spPr>
          <a:xfrm>
            <a:off x="5598613" y="5981875"/>
            <a:ext cx="1182927" cy="372931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Аванс</a:t>
            </a:r>
          </a:p>
        </p:txBody>
      </p:sp>
      <p:sp>
        <p:nvSpPr>
          <p:cNvPr id="67" name="Скругленный прямоугольник 66">
            <a:extLst>
              <a:ext uri="{FF2B5EF4-FFF2-40B4-BE49-F238E27FC236}">
                <a16:creationId xmlns:a16="http://schemas.microsoft.com/office/drawing/2014/main" id="{4F69AFB1-5821-3E42-86E8-5A76F432037C}"/>
              </a:ext>
            </a:extLst>
          </p:cNvPr>
          <p:cNvSpPr/>
          <p:nvPr/>
        </p:nvSpPr>
        <p:spPr>
          <a:xfrm>
            <a:off x="7524404" y="4521930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D9368A03-FE67-6344-9F9B-FA704160F18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749" y="4597691"/>
            <a:ext cx="714166" cy="714166"/>
          </a:xfrm>
          <a:prstGeom prst="rect">
            <a:avLst/>
          </a:prstGeom>
        </p:spPr>
      </p:pic>
      <p:sp>
        <p:nvSpPr>
          <p:cNvPr id="22" name="Стрелка вниз 21">
            <a:extLst>
              <a:ext uri="{FF2B5EF4-FFF2-40B4-BE49-F238E27FC236}">
                <a16:creationId xmlns:a16="http://schemas.microsoft.com/office/drawing/2014/main" id="{2A2FD829-E719-FE41-A897-0A8EC96EA58D}"/>
              </a:ext>
            </a:extLst>
          </p:cNvPr>
          <p:cNvSpPr/>
          <p:nvPr/>
        </p:nvSpPr>
        <p:spPr>
          <a:xfrm>
            <a:off x="4500563" y="3771904"/>
            <a:ext cx="642938" cy="614362"/>
          </a:xfrm>
          <a:prstGeom prst="down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942988C-3906-884F-9579-F90AC8000A30}"/>
              </a:ext>
            </a:extLst>
          </p:cNvPr>
          <p:cNvSpPr txBox="1"/>
          <p:nvPr/>
        </p:nvSpPr>
        <p:spPr>
          <a:xfrm>
            <a:off x="3069712" y="5943778"/>
            <a:ext cx="1699110" cy="3967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График платежей</a:t>
            </a:r>
          </a:p>
        </p:txBody>
      </p:sp>
      <p:sp>
        <p:nvSpPr>
          <p:cNvPr id="76" name="Text Placeholder 3">
            <a:extLst>
              <a:ext uri="{FF2B5EF4-FFF2-40B4-BE49-F238E27FC236}">
                <a16:creationId xmlns:a16="http://schemas.microsoft.com/office/drawing/2014/main" id="{D0BABA8E-70A8-FD4F-88A8-8DEC5CECFDA2}"/>
              </a:ext>
            </a:extLst>
          </p:cNvPr>
          <p:cNvSpPr txBox="1">
            <a:spLocks/>
          </p:cNvSpPr>
          <p:nvPr/>
        </p:nvSpPr>
        <p:spPr>
          <a:xfrm>
            <a:off x="3418083" y="5591901"/>
            <a:ext cx="1182927" cy="30777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lnSpc>
                <a:spcPts val="24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00755A"/>
                </a:solidFill>
                <a:latin typeface="Arial Narrow" panose="020B0606020202030204" pitchFamily="34" charset="0"/>
              </a:rPr>
              <a:t>гибкий</a:t>
            </a:r>
            <a:endParaRPr lang="ru-RU" sz="4000" b="1" dirty="0">
              <a:solidFill>
                <a:srgbClr val="00755A"/>
              </a:solidFill>
              <a:latin typeface="Arial Narrow" panose="020B060602020203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5C6BFC9-E2FD-274B-BB27-36D6A15134FC}"/>
              </a:ext>
            </a:extLst>
          </p:cNvPr>
          <p:cNvSpPr txBox="1"/>
          <p:nvPr/>
        </p:nvSpPr>
        <p:spPr>
          <a:xfrm>
            <a:off x="7179752" y="5981876"/>
            <a:ext cx="1858948" cy="3967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Лизинговые платежи</a:t>
            </a:r>
          </a:p>
        </p:txBody>
      </p:sp>
      <p:sp>
        <p:nvSpPr>
          <p:cNvPr id="78" name="Text Placeholder 3">
            <a:extLst>
              <a:ext uri="{FF2B5EF4-FFF2-40B4-BE49-F238E27FC236}">
                <a16:creationId xmlns:a16="http://schemas.microsoft.com/office/drawing/2014/main" id="{E55C77DA-79C7-144C-83E5-443A8BBCA0D0}"/>
              </a:ext>
            </a:extLst>
          </p:cNvPr>
          <p:cNvSpPr txBox="1">
            <a:spLocks/>
          </p:cNvSpPr>
          <p:nvPr/>
        </p:nvSpPr>
        <p:spPr>
          <a:xfrm>
            <a:off x="7475735" y="5634766"/>
            <a:ext cx="1182927" cy="34419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lnSpc>
                <a:spcPts val="24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00755A"/>
                </a:solidFill>
                <a:latin typeface="Arial Narrow" panose="020B0606020202030204" pitchFamily="34" charset="0"/>
              </a:rPr>
              <a:t>от</a:t>
            </a:r>
            <a:r>
              <a:rPr lang="en-US" sz="4000" b="1" dirty="0">
                <a:solidFill>
                  <a:srgbClr val="00755A"/>
                </a:solidFill>
                <a:latin typeface="Arial Narrow" panose="020B0606020202030204" pitchFamily="34" charset="0"/>
              </a:rPr>
              <a:t> </a:t>
            </a:r>
            <a:r>
              <a:rPr lang="ru-RU" sz="4000" b="1" dirty="0">
                <a:solidFill>
                  <a:srgbClr val="00755A"/>
                </a:solidFill>
                <a:latin typeface="Arial Narrow" panose="020B0606020202030204" pitchFamily="34" charset="0"/>
              </a:rPr>
              <a:t>3</a:t>
            </a:r>
            <a:r>
              <a:rPr lang="en-US" sz="4000" b="1" dirty="0">
                <a:solidFill>
                  <a:srgbClr val="00755A"/>
                </a:solidFill>
                <a:latin typeface="Arial Narrow" panose="020B0606020202030204" pitchFamily="34" charset="0"/>
              </a:rPr>
              <a:t>%</a:t>
            </a:r>
            <a:endParaRPr lang="ru-RU" sz="4000" b="1" dirty="0">
              <a:solidFill>
                <a:srgbClr val="00755A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5E63EE-DC6F-844B-9873-C84AF2C96475}"/>
              </a:ext>
            </a:extLst>
          </p:cNvPr>
          <p:cNvSpPr txBox="1"/>
          <p:nvPr/>
        </p:nvSpPr>
        <p:spPr>
          <a:xfrm>
            <a:off x="3629018" y="3343272"/>
            <a:ext cx="24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ЛЬГОТНЫХ УСЛОВИЯХ</a:t>
            </a:r>
          </a:p>
        </p:txBody>
      </p:sp>
    </p:spTree>
    <p:extLst>
      <p:ext uri="{BB962C8B-B14F-4D97-AF65-F5344CB8AC3E}">
        <p14:creationId xmlns:p14="http://schemas.microsoft.com/office/powerpoint/2010/main" val="51174672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74600" y="308635"/>
            <a:ext cx="11790643" cy="1042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857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ТРЕБОВАНИЯ К ЛИЗИНГОПОЛУЧАТЕЛЮ </a:t>
            </a:r>
            <a:br>
              <a:rPr lang="ru-RU" sz="3857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</a:br>
            <a:r>
              <a:rPr lang="ru-RU" sz="3857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В АО ″РОСАГРОЛИЗИНГ″</a:t>
            </a:r>
          </a:p>
        </p:txBody>
      </p:sp>
      <p:sp>
        <p:nvSpPr>
          <p:cNvPr id="66" name="Скругленный прямоугольник 65">
            <a:extLst>
              <a:ext uri="{FF2B5EF4-FFF2-40B4-BE49-F238E27FC236}">
                <a16:creationId xmlns:a16="http://schemas.microsoft.com/office/drawing/2014/main" id="{B8124529-E57D-6C44-B712-9DD4A52A06E2}"/>
              </a:ext>
            </a:extLst>
          </p:cNvPr>
          <p:cNvSpPr/>
          <p:nvPr/>
        </p:nvSpPr>
        <p:spPr>
          <a:xfrm>
            <a:off x="8543927" y="4563534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кругленный прямоугольник 63">
            <a:extLst>
              <a:ext uri="{FF2B5EF4-FFF2-40B4-BE49-F238E27FC236}">
                <a16:creationId xmlns:a16="http://schemas.microsoft.com/office/drawing/2014/main" id="{59C06CB8-B589-D94B-A183-37C127F986EA}"/>
              </a:ext>
            </a:extLst>
          </p:cNvPr>
          <p:cNvSpPr/>
          <p:nvPr/>
        </p:nvSpPr>
        <p:spPr>
          <a:xfrm>
            <a:off x="6732205" y="4563534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622143" y="2815143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753608" y="4574903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1133739" y="2880924"/>
            <a:ext cx="898857" cy="865688"/>
            <a:chOff x="678140" y="3929866"/>
            <a:chExt cx="898857" cy="865688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678140" y="3929866"/>
              <a:ext cx="898857" cy="865688"/>
            </a:xfrm>
            <a:prstGeom prst="roundRect">
              <a:avLst/>
            </a:prstGeom>
            <a:solidFill>
              <a:srgbClr val="2E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3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259" y="4026401"/>
              <a:ext cx="672618" cy="672618"/>
            </a:xfrm>
            <a:prstGeom prst="rect">
              <a:avLst/>
            </a:prstGeom>
          </p:spPr>
        </p:pic>
      </p:grpSp>
      <p:sp>
        <p:nvSpPr>
          <p:cNvPr id="42" name="Text Placeholder 3"/>
          <p:cNvSpPr txBox="1">
            <a:spLocks/>
          </p:cNvSpPr>
          <p:nvPr/>
        </p:nvSpPr>
        <p:spPr>
          <a:xfrm>
            <a:off x="2304135" y="2543512"/>
            <a:ext cx="2020226" cy="49244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не имеет налоговых и </a:t>
            </a: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иных задолженностей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2795963" y="1680232"/>
            <a:ext cx="898857" cy="865688"/>
            <a:chOff x="528702" y="1814192"/>
            <a:chExt cx="898857" cy="865688"/>
          </a:xfrm>
        </p:grpSpPr>
        <p:sp>
          <p:nvSpPr>
            <p:cNvPr id="43" name="Скругленный прямоугольник 42"/>
            <p:cNvSpPr/>
            <p:nvPr/>
          </p:nvSpPr>
          <p:spPr>
            <a:xfrm>
              <a:off x="528702" y="1814192"/>
              <a:ext cx="898857" cy="865688"/>
            </a:xfrm>
            <a:prstGeom prst="roundRect">
              <a:avLst/>
            </a:prstGeom>
            <a:solidFill>
              <a:srgbClr val="2E92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4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047" y="1889953"/>
              <a:ext cx="714166" cy="714166"/>
            </a:xfrm>
            <a:prstGeom prst="rect">
              <a:avLst/>
            </a:prstGeom>
          </p:spPr>
        </p:pic>
      </p:grp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041FE071-9106-104E-97FC-0F10D4E1B6BD}"/>
              </a:ext>
            </a:extLst>
          </p:cNvPr>
          <p:cNvSpPr txBox="1">
            <a:spLocks/>
          </p:cNvSpPr>
          <p:nvPr/>
        </p:nvSpPr>
        <p:spPr>
          <a:xfrm>
            <a:off x="4033135" y="3683687"/>
            <a:ext cx="2196215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не находится в процессе реорганизации, ликвидации, банкротства </a:t>
            </a:r>
          </a:p>
        </p:txBody>
      </p:sp>
      <p:sp>
        <p:nvSpPr>
          <p:cNvPr id="54" name="Text Placeholder 3">
            <a:extLst>
              <a:ext uri="{FF2B5EF4-FFF2-40B4-BE49-F238E27FC236}">
                <a16:creationId xmlns:a16="http://schemas.microsoft.com/office/drawing/2014/main" id="{0D3249BB-55F0-0444-8206-D8457D7A7721}"/>
              </a:ext>
            </a:extLst>
          </p:cNvPr>
          <p:cNvSpPr txBox="1">
            <a:spLocks/>
          </p:cNvSpPr>
          <p:nvPr/>
        </p:nvSpPr>
        <p:spPr>
          <a:xfrm>
            <a:off x="3628326" y="5479168"/>
            <a:ext cx="1815227" cy="49244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зарегистрирован в РФ как ЮЛ или ИП</a:t>
            </a:r>
          </a:p>
        </p:txBody>
      </p:sp>
      <p:sp>
        <p:nvSpPr>
          <p:cNvPr id="55" name="Text Placeholder 3">
            <a:extLst>
              <a:ext uri="{FF2B5EF4-FFF2-40B4-BE49-F238E27FC236}">
                <a16:creationId xmlns:a16="http://schemas.microsoft.com/office/drawing/2014/main" id="{3C3E1936-D350-254C-999B-991BB6D8EFFA}"/>
              </a:ext>
            </a:extLst>
          </p:cNvPr>
          <p:cNvSpPr txBox="1">
            <a:spLocks/>
          </p:cNvSpPr>
          <p:nvPr/>
        </p:nvSpPr>
        <p:spPr>
          <a:xfrm>
            <a:off x="608876" y="3745604"/>
            <a:ext cx="2120030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не имеет неисполненных обязательств по договорам лизинга</a:t>
            </a:r>
          </a:p>
        </p:txBody>
      </p:sp>
      <p:sp>
        <p:nvSpPr>
          <p:cNvPr id="60" name="Text Placeholder 3">
            <a:extLst>
              <a:ext uri="{FF2B5EF4-FFF2-40B4-BE49-F238E27FC236}">
                <a16:creationId xmlns:a16="http://schemas.microsoft.com/office/drawing/2014/main" id="{89407A58-5E1E-4643-9898-9F71390E4D9E}"/>
              </a:ext>
            </a:extLst>
          </p:cNvPr>
          <p:cNvSpPr txBox="1">
            <a:spLocks/>
          </p:cNvSpPr>
          <p:nvPr/>
        </p:nvSpPr>
        <p:spPr>
          <a:xfrm>
            <a:off x="1338257" y="5488686"/>
            <a:ext cx="1847838" cy="49244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является налоговым </a:t>
            </a: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резидентом РФ</a:t>
            </a:r>
          </a:p>
        </p:txBody>
      </p:sp>
      <p:sp>
        <p:nvSpPr>
          <p:cNvPr id="62" name="Скругленный прямоугольник 61">
            <a:extLst>
              <a:ext uri="{FF2B5EF4-FFF2-40B4-BE49-F238E27FC236}">
                <a16:creationId xmlns:a16="http://schemas.microsoft.com/office/drawing/2014/main" id="{A306D42A-BDF5-F641-B54F-07E0FD9B2262}"/>
              </a:ext>
            </a:extLst>
          </p:cNvPr>
          <p:cNvSpPr/>
          <p:nvPr/>
        </p:nvSpPr>
        <p:spPr>
          <a:xfrm>
            <a:off x="4029358" y="4574903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 Placeholder 3">
            <a:extLst>
              <a:ext uri="{FF2B5EF4-FFF2-40B4-BE49-F238E27FC236}">
                <a16:creationId xmlns:a16="http://schemas.microsoft.com/office/drawing/2014/main" id="{7114CCCA-1673-1240-8D70-9624B3554A82}"/>
              </a:ext>
            </a:extLst>
          </p:cNvPr>
          <p:cNvSpPr txBox="1">
            <a:spLocks/>
          </p:cNvSpPr>
          <p:nvPr/>
        </p:nvSpPr>
        <p:spPr>
          <a:xfrm>
            <a:off x="7958134" y="2669255"/>
            <a:ext cx="2024079" cy="49244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сельскохозяйственный</a:t>
            </a: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товаропроизводитель</a:t>
            </a:r>
          </a:p>
        </p:txBody>
      </p:sp>
      <p:sp>
        <p:nvSpPr>
          <p:cNvPr id="72" name="Скругленный прямоугольник 71">
            <a:extLst>
              <a:ext uri="{FF2B5EF4-FFF2-40B4-BE49-F238E27FC236}">
                <a16:creationId xmlns:a16="http://schemas.microsoft.com/office/drawing/2014/main" id="{7E420E4A-1849-0048-92E7-F8C7C8BCC03C}"/>
              </a:ext>
            </a:extLst>
          </p:cNvPr>
          <p:cNvSpPr/>
          <p:nvPr/>
        </p:nvSpPr>
        <p:spPr>
          <a:xfrm>
            <a:off x="10363069" y="4563534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>
            <a:extLst>
              <a:ext uri="{FF2B5EF4-FFF2-40B4-BE49-F238E27FC236}">
                <a16:creationId xmlns:a16="http://schemas.microsoft.com/office/drawing/2014/main" id="{009EEF84-653C-584D-8AC7-9009035F6D59}"/>
              </a:ext>
            </a:extLst>
          </p:cNvPr>
          <p:cNvSpPr/>
          <p:nvPr/>
        </p:nvSpPr>
        <p:spPr>
          <a:xfrm>
            <a:off x="8497182" y="1613493"/>
            <a:ext cx="898857" cy="865688"/>
          </a:xfrm>
          <a:prstGeom prst="roundRect">
            <a:avLst/>
          </a:prstGeom>
          <a:solidFill>
            <a:srgbClr val="2E9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88F5DC-3BBE-3C4F-961E-2D8912DB2905}"/>
              </a:ext>
            </a:extLst>
          </p:cNvPr>
          <p:cNvSpPr txBox="1"/>
          <p:nvPr/>
        </p:nvSpPr>
        <p:spPr>
          <a:xfrm>
            <a:off x="8586792" y="3271825"/>
            <a:ext cx="898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ИЛИ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FD0D73C1-75EB-0E46-9B80-41F4259919AE}"/>
              </a:ext>
            </a:extLst>
          </p:cNvPr>
          <p:cNvCxnSpPr>
            <a:cxnSpLocks/>
            <a:stCxn id="16" idx="2"/>
            <a:endCxn id="64" idx="0"/>
          </p:cNvCxnSpPr>
          <p:nvPr/>
        </p:nvCxnSpPr>
        <p:spPr>
          <a:xfrm flipH="1">
            <a:off x="7181634" y="3795045"/>
            <a:ext cx="1854587" cy="768489"/>
          </a:xfrm>
          <a:prstGeom prst="line">
            <a:avLst/>
          </a:prstGeom>
          <a:ln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34EE7C4F-DA9C-1B44-8EFC-F6965F76B8CE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8946609" y="3794278"/>
            <a:ext cx="1858117" cy="717752"/>
          </a:xfrm>
          <a:prstGeom prst="line">
            <a:avLst/>
          </a:prstGeom>
          <a:ln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03B015D3-A606-8543-B9AD-57996A426AFC}"/>
              </a:ext>
            </a:extLst>
          </p:cNvPr>
          <p:cNvCxnSpPr>
            <a:cxnSpLocks/>
            <a:stCxn id="2" idx="4"/>
            <a:endCxn id="66" idx="0"/>
          </p:cNvCxnSpPr>
          <p:nvPr/>
        </p:nvCxnSpPr>
        <p:spPr>
          <a:xfrm>
            <a:off x="8985432" y="3875313"/>
            <a:ext cx="7924" cy="688221"/>
          </a:xfrm>
          <a:prstGeom prst="line">
            <a:avLst/>
          </a:prstGeom>
          <a:ln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 descr="Фермер">
            <a:extLst>
              <a:ext uri="{FF2B5EF4-FFF2-40B4-BE49-F238E27FC236}">
                <a16:creationId xmlns:a16="http://schemas.microsoft.com/office/drawing/2014/main" id="{B6465025-EAEF-FD44-9EBF-5038506482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26228" y="1718179"/>
            <a:ext cx="640763" cy="640763"/>
          </a:xfrm>
          <a:prstGeom prst="rect">
            <a:avLst/>
          </a:prstGeom>
        </p:spPr>
      </p:pic>
      <p:sp>
        <p:nvSpPr>
          <p:cNvPr id="77" name="Text Placeholder 3">
            <a:extLst>
              <a:ext uri="{FF2B5EF4-FFF2-40B4-BE49-F238E27FC236}">
                <a16:creationId xmlns:a16="http://schemas.microsoft.com/office/drawing/2014/main" id="{3E295C83-CE13-014C-A7C5-2B0C6F4206BF}"/>
              </a:ext>
            </a:extLst>
          </p:cNvPr>
          <p:cNvSpPr txBox="1">
            <a:spLocks/>
          </p:cNvSpPr>
          <p:nvPr/>
        </p:nvSpPr>
        <p:spPr>
          <a:xfrm>
            <a:off x="6266758" y="5545840"/>
            <a:ext cx="1815227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машинно-технологическая станция</a:t>
            </a:r>
          </a:p>
        </p:txBody>
      </p:sp>
      <p:sp>
        <p:nvSpPr>
          <p:cNvPr id="78" name="Text Placeholder 3">
            <a:extLst>
              <a:ext uri="{FF2B5EF4-FFF2-40B4-BE49-F238E27FC236}">
                <a16:creationId xmlns:a16="http://schemas.microsoft.com/office/drawing/2014/main" id="{1D07F7D6-560E-ED46-B9AC-485EF66ED2BB}"/>
              </a:ext>
            </a:extLst>
          </p:cNvPr>
          <p:cNvSpPr txBox="1">
            <a:spLocks/>
          </p:cNvSpPr>
          <p:nvPr/>
        </p:nvSpPr>
        <p:spPr>
          <a:xfrm>
            <a:off x="8119375" y="5541080"/>
            <a:ext cx="1815227" cy="49244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оказывает услуги </a:t>
            </a: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по техобслуживанию</a:t>
            </a:r>
          </a:p>
        </p:txBody>
      </p:sp>
      <p:sp>
        <p:nvSpPr>
          <p:cNvPr id="79" name="Text Placeholder 3">
            <a:extLst>
              <a:ext uri="{FF2B5EF4-FFF2-40B4-BE49-F238E27FC236}">
                <a16:creationId xmlns:a16="http://schemas.microsoft.com/office/drawing/2014/main" id="{508A73D7-DDD8-864F-9CEA-F3F88B0ED7B0}"/>
              </a:ext>
            </a:extLst>
          </p:cNvPr>
          <p:cNvSpPr txBox="1">
            <a:spLocks/>
          </p:cNvSpPr>
          <p:nvPr/>
        </p:nvSpPr>
        <p:spPr>
          <a:xfrm>
            <a:off x="9929123" y="5536315"/>
            <a:ext cx="1815227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научная,</a:t>
            </a: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образовательная </a:t>
            </a:r>
          </a:p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организация </a:t>
            </a:r>
          </a:p>
        </p:txBody>
      </p:sp>
      <p:pic>
        <p:nvPicPr>
          <p:cNvPr id="27" name="Рисунок 26" descr="Школа">
            <a:extLst>
              <a:ext uri="{FF2B5EF4-FFF2-40B4-BE49-F238E27FC236}">
                <a16:creationId xmlns:a16="http://schemas.microsoft.com/office/drawing/2014/main" id="{20CDEF55-88EF-374D-BE2B-27E599E7E0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55297" y="4512030"/>
            <a:ext cx="898857" cy="898857"/>
          </a:xfrm>
          <a:prstGeom prst="rect">
            <a:avLst/>
          </a:prstGeom>
        </p:spPr>
      </p:pic>
      <p:pic>
        <p:nvPicPr>
          <p:cNvPr id="29" name="Рисунок 28" descr="Сварщик">
            <a:extLst>
              <a:ext uri="{FF2B5EF4-FFF2-40B4-BE49-F238E27FC236}">
                <a16:creationId xmlns:a16="http://schemas.microsoft.com/office/drawing/2014/main" id="{15661F6B-BDDF-1C47-9300-90C6A783B5C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613704" y="4623179"/>
            <a:ext cx="758596" cy="758596"/>
          </a:xfrm>
          <a:prstGeom prst="rect">
            <a:avLst/>
          </a:prstGeom>
        </p:spPr>
      </p:pic>
      <p:pic>
        <p:nvPicPr>
          <p:cNvPr id="33" name="Рисунок 32" descr="Трактор">
            <a:extLst>
              <a:ext uri="{FF2B5EF4-FFF2-40B4-BE49-F238E27FC236}">
                <a16:creationId xmlns:a16="http://schemas.microsoft.com/office/drawing/2014/main" id="{6EE97EAB-CF65-CB46-BDEE-E265D233989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793770" y="4634492"/>
            <a:ext cx="750031" cy="750031"/>
          </a:xfrm>
          <a:prstGeom prst="rect">
            <a:avLst/>
          </a:prstGeom>
        </p:spPr>
      </p:pic>
      <p:pic>
        <p:nvPicPr>
          <p:cNvPr id="89" name="Рисунок 88" descr="Документ">
            <a:extLst>
              <a:ext uri="{FF2B5EF4-FFF2-40B4-BE49-F238E27FC236}">
                <a16:creationId xmlns:a16="http://schemas.microsoft.com/office/drawing/2014/main" id="{0EC48882-40CF-DE4C-AEA9-8A688DDF3C2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083581" y="4608487"/>
            <a:ext cx="745748" cy="745748"/>
          </a:xfrm>
          <a:prstGeom prst="rect">
            <a:avLst/>
          </a:prstGeom>
        </p:spPr>
      </p:pic>
      <p:pic>
        <p:nvPicPr>
          <p:cNvPr id="93" name="Рисунок 92" descr="Солнце">
            <a:extLst>
              <a:ext uri="{FF2B5EF4-FFF2-40B4-BE49-F238E27FC236}">
                <a16:creationId xmlns:a16="http://schemas.microsoft.com/office/drawing/2014/main" id="{166A1FEB-1819-BD49-BB33-12A54A62970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814889" y="4608519"/>
            <a:ext cx="776293" cy="776293"/>
          </a:xfrm>
          <a:prstGeom prst="rect">
            <a:avLst/>
          </a:prstGeom>
        </p:spPr>
      </p:pic>
      <p:pic>
        <p:nvPicPr>
          <p:cNvPr id="95" name="Рисунок 94" descr="Блокировка">
            <a:extLst>
              <a:ext uri="{FF2B5EF4-FFF2-40B4-BE49-F238E27FC236}">
                <a16:creationId xmlns:a16="http://schemas.microsoft.com/office/drawing/2014/main" id="{D89AFFEF-73ED-BE43-9794-9F1FFCA9F03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638282" y="2839679"/>
            <a:ext cx="834484" cy="834484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ACB4F432-C3D9-6E40-9412-96DEC53B762A}"/>
              </a:ext>
            </a:extLst>
          </p:cNvPr>
          <p:cNvSpPr/>
          <p:nvPr/>
        </p:nvSpPr>
        <p:spPr>
          <a:xfrm>
            <a:off x="8913951" y="3739848"/>
            <a:ext cx="142962" cy="135465"/>
          </a:xfrm>
          <a:prstGeom prst="ellipse">
            <a:avLst/>
          </a:prstGeom>
          <a:solidFill>
            <a:srgbClr val="2E925F"/>
          </a:solidFill>
          <a:ln>
            <a:solidFill>
              <a:srgbClr val="2E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66724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7935" y="254888"/>
            <a:ext cx="10338752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РЕГИОНАЛЬНЫЕ МЕРЫ ПОДДЕРЖКИ ЛИЗИНГА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9647482" y="2691321"/>
            <a:ext cx="2332301" cy="1019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Осуществление лизинговых платежей поставками продукции</a:t>
            </a:r>
            <a:endParaRPr lang="ru-RU" dirty="0">
              <a:solidFill>
                <a:schemeClr val="bg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pic>
        <p:nvPicPr>
          <p:cNvPr id="11" name="Рисунок 10" descr="Корова">
            <a:extLst>
              <a:ext uri="{FF2B5EF4-FFF2-40B4-BE49-F238E27FC236}">
                <a16:creationId xmlns:a16="http://schemas.microsoft.com/office/drawing/2014/main" id="{AF66A62E-EF7B-0A47-A750-62BDC831CE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13688" y="4074617"/>
            <a:ext cx="914400" cy="914400"/>
          </a:xfrm>
          <a:prstGeom prst="rect">
            <a:avLst/>
          </a:prstGeom>
        </p:spPr>
      </p:pic>
      <p:pic>
        <p:nvPicPr>
          <p:cNvPr id="15" name="Рисунок 14" descr="Яблоко">
            <a:extLst>
              <a:ext uri="{FF2B5EF4-FFF2-40B4-BE49-F238E27FC236}">
                <a16:creationId xmlns:a16="http://schemas.microsoft.com/office/drawing/2014/main" id="{DA8E9E32-2469-0040-9DC4-74599234CB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86395" y="2772205"/>
            <a:ext cx="914400" cy="914400"/>
          </a:xfrm>
          <a:prstGeom prst="rect">
            <a:avLst/>
          </a:prstGeom>
        </p:spPr>
      </p:pic>
      <p:sp>
        <p:nvSpPr>
          <p:cNvPr id="42" name="Параллелограмм 41">
            <a:extLst>
              <a:ext uri="{FF2B5EF4-FFF2-40B4-BE49-F238E27FC236}">
                <a16:creationId xmlns:a16="http://schemas.microsoft.com/office/drawing/2014/main" id="{87E66592-9455-B34D-B468-9BBDABF85F4A}"/>
              </a:ext>
            </a:extLst>
          </p:cNvPr>
          <p:cNvSpPr/>
          <p:nvPr/>
        </p:nvSpPr>
        <p:spPr>
          <a:xfrm>
            <a:off x="257184" y="1302841"/>
            <a:ext cx="6096000" cy="5557838"/>
          </a:xfrm>
          <a:prstGeom prst="parallelogram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48" name="Параллелограмм 47">
            <a:extLst>
              <a:ext uri="{FF2B5EF4-FFF2-40B4-BE49-F238E27FC236}">
                <a16:creationId xmlns:a16="http://schemas.microsoft.com/office/drawing/2014/main" id="{461A7F70-336C-614E-A04F-040F0CED89CA}"/>
              </a:ext>
            </a:extLst>
          </p:cNvPr>
          <p:cNvSpPr/>
          <p:nvPr/>
        </p:nvSpPr>
        <p:spPr>
          <a:xfrm>
            <a:off x="5753121" y="1283785"/>
            <a:ext cx="6096000" cy="5557838"/>
          </a:xfrm>
          <a:prstGeom prst="parallelogram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611C47-38D4-B647-88E1-BF2F9238763B}"/>
              </a:ext>
            </a:extLst>
          </p:cNvPr>
          <p:cNvSpPr txBox="1"/>
          <p:nvPr/>
        </p:nvSpPr>
        <p:spPr>
          <a:xfrm>
            <a:off x="1527980" y="1300168"/>
            <a:ext cx="48156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Arial Narrow" panose="020B0604020202020204" pitchFamily="34" charset="0"/>
                <a:cs typeface="Arial Narrow" panose="020B0604020202020204" pitchFamily="34" charset="0"/>
              </a:rPr>
              <a:t>   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субъектов РФ</a:t>
            </a:r>
          </a:p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 приняли региональные </a:t>
            </a:r>
          </a:p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программы по поддержке сельхозтоваропроизводителей </a:t>
            </a:r>
          </a:p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и могут возмещать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37CCBD4-5531-7449-A8D6-889B540A32B0}"/>
              </a:ext>
            </a:extLst>
          </p:cNvPr>
          <p:cNvCxnSpPr>
            <a:cxnSpLocks/>
          </p:cNvCxnSpPr>
          <p:nvPr/>
        </p:nvCxnSpPr>
        <p:spPr>
          <a:xfrm flipH="1">
            <a:off x="1828797" y="1486280"/>
            <a:ext cx="28578" cy="5014533"/>
          </a:xfrm>
          <a:prstGeom prst="line">
            <a:avLst/>
          </a:prstGeom>
          <a:ln w="3492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692E7D9-8DFD-CA42-B09A-F767084F4357}"/>
              </a:ext>
            </a:extLst>
          </p:cNvPr>
          <p:cNvCxnSpPr>
            <a:cxnSpLocks/>
          </p:cNvCxnSpPr>
          <p:nvPr/>
        </p:nvCxnSpPr>
        <p:spPr>
          <a:xfrm>
            <a:off x="1857375" y="6500813"/>
            <a:ext cx="8420771" cy="0"/>
          </a:xfrm>
          <a:prstGeom prst="line">
            <a:avLst/>
          </a:prstGeom>
          <a:ln w="3492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79E022F0-6F43-1745-8274-93D735EA5804}"/>
              </a:ext>
            </a:extLst>
          </p:cNvPr>
          <p:cNvCxnSpPr/>
          <p:nvPr/>
        </p:nvCxnSpPr>
        <p:spPr>
          <a:xfrm flipV="1">
            <a:off x="10278146" y="1528763"/>
            <a:ext cx="0" cy="4972050"/>
          </a:xfrm>
          <a:prstGeom prst="line">
            <a:avLst/>
          </a:prstGeom>
          <a:ln w="3492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814CDF2-C580-0947-8D5D-381F5D12520F}"/>
              </a:ext>
            </a:extLst>
          </p:cNvPr>
          <p:cNvSpPr txBox="1"/>
          <p:nvPr/>
        </p:nvSpPr>
        <p:spPr>
          <a:xfrm>
            <a:off x="2243132" y="5300691"/>
            <a:ext cx="23663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первоначальный взнос</a:t>
            </a:r>
          </a:p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(авансовый платеж)</a:t>
            </a:r>
          </a:p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полностью или частично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CDE99E2-7C59-3543-90C8-2F804FB49E67}"/>
              </a:ext>
            </a:extLst>
          </p:cNvPr>
          <p:cNvSpPr txBox="1"/>
          <p:nvPr/>
        </p:nvSpPr>
        <p:spPr>
          <a:xfrm>
            <a:off x="6671618" y="5853138"/>
            <a:ext cx="2501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часть стоимости договора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D5C6A63-4560-6943-B6EC-A40289C3EF82}"/>
              </a:ext>
            </a:extLst>
          </p:cNvPr>
          <p:cNvSpPr txBox="1"/>
          <p:nvPr/>
        </p:nvSpPr>
        <p:spPr>
          <a:xfrm>
            <a:off x="7206674" y="3390918"/>
            <a:ext cx="265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часть лизинговых платежей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C0AF8A5-D019-424D-9394-9FCDE234F5EB}"/>
              </a:ext>
            </a:extLst>
          </p:cNvPr>
          <p:cNvSpPr/>
          <p:nvPr/>
        </p:nvSpPr>
        <p:spPr>
          <a:xfrm>
            <a:off x="7829553" y="1614491"/>
            <a:ext cx="1712410" cy="1682645"/>
          </a:xfrm>
          <a:prstGeom prst="rect">
            <a:avLst/>
          </a:prstGeom>
          <a:solidFill>
            <a:srgbClr val="FFC0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C522935-D5BF-874F-897B-AB38A742C960}"/>
              </a:ext>
            </a:extLst>
          </p:cNvPr>
          <p:cNvSpPr/>
          <p:nvPr/>
        </p:nvSpPr>
        <p:spPr>
          <a:xfrm>
            <a:off x="7101089" y="4024671"/>
            <a:ext cx="1685532" cy="1614103"/>
          </a:xfrm>
          <a:prstGeom prst="rect">
            <a:avLst/>
          </a:prstGeom>
          <a:solidFill>
            <a:srgbClr val="FFC0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328AB6A0-16F1-E644-ABF4-78A130129BA1}"/>
              </a:ext>
            </a:extLst>
          </p:cNvPr>
          <p:cNvSpPr/>
          <p:nvPr/>
        </p:nvSpPr>
        <p:spPr>
          <a:xfrm>
            <a:off x="7934858" y="1774799"/>
            <a:ext cx="1501811" cy="1337730"/>
          </a:xfrm>
          <a:prstGeom prst="ellipse">
            <a:avLst/>
          </a:prstGeom>
          <a:solidFill>
            <a:srgbClr val="FFC0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0327A57B-E86F-0A4D-B648-D218EB4A5893}"/>
              </a:ext>
            </a:extLst>
          </p:cNvPr>
          <p:cNvSpPr/>
          <p:nvPr/>
        </p:nvSpPr>
        <p:spPr>
          <a:xfrm>
            <a:off x="7197057" y="4163630"/>
            <a:ext cx="1501811" cy="1337730"/>
          </a:xfrm>
          <a:prstGeom prst="ellipse">
            <a:avLst/>
          </a:prstGeom>
          <a:solidFill>
            <a:srgbClr val="FFC0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B9EFAB32-E491-AA46-BCBF-66B7F0103678}"/>
              </a:ext>
            </a:extLst>
          </p:cNvPr>
          <p:cNvGrpSpPr/>
          <p:nvPr/>
        </p:nvGrpSpPr>
        <p:grpSpPr>
          <a:xfrm>
            <a:off x="2563850" y="3387960"/>
            <a:ext cx="1726320" cy="1600572"/>
            <a:chOff x="2719390" y="3157538"/>
            <a:chExt cx="1695451" cy="1543050"/>
          </a:xfrm>
        </p:grpSpPr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7AA01D11-723D-D448-8BBD-A33B41A297E6}"/>
                </a:ext>
              </a:extLst>
            </p:cNvPr>
            <p:cNvSpPr/>
            <p:nvPr/>
          </p:nvSpPr>
          <p:spPr>
            <a:xfrm>
              <a:off x="2719390" y="3157538"/>
              <a:ext cx="1695451" cy="1543050"/>
            </a:xfrm>
            <a:prstGeom prst="rect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>
              <a:extLst>
                <a:ext uri="{FF2B5EF4-FFF2-40B4-BE49-F238E27FC236}">
                  <a16:creationId xmlns:a16="http://schemas.microsoft.com/office/drawing/2014/main" id="{C7359E48-CB0D-574E-9B4E-B86A32713818}"/>
                </a:ext>
              </a:extLst>
            </p:cNvPr>
            <p:cNvSpPr/>
            <p:nvPr/>
          </p:nvSpPr>
          <p:spPr>
            <a:xfrm>
              <a:off x="2817787" y="3254272"/>
              <a:ext cx="1501811" cy="1337730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0" name="Рисунок 59">
              <a:extLst>
                <a:ext uri="{FF2B5EF4-FFF2-40B4-BE49-F238E27FC236}">
                  <a16:creationId xmlns:a16="http://schemas.microsoft.com/office/drawing/2014/main" id="{1C28FAAE-300A-0841-9BE9-F9E83C98C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6964" y="3297136"/>
              <a:ext cx="1150782" cy="1150782"/>
            </a:xfrm>
            <a:prstGeom prst="rect">
              <a:avLst/>
            </a:prstGeom>
            <a:noFill/>
          </p:spPr>
        </p:pic>
      </p:grpSp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B7D38B10-F86E-5844-A9A5-46F0FC3208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8146" y="1486280"/>
            <a:ext cx="1269388" cy="1269388"/>
          </a:xfrm>
          <a:prstGeom prst="rect">
            <a:avLst/>
          </a:prstGeom>
        </p:spPr>
      </p:pic>
      <p:pic>
        <p:nvPicPr>
          <p:cNvPr id="63" name="Рисунок 62">
            <a:extLst>
              <a:ext uri="{FF2B5EF4-FFF2-40B4-BE49-F238E27FC236}">
                <a16:creationId xmlns:a16="http://schemas.microsoft.com/office/drawing/2014/main" id="{EAF663E8-1C3B-6E40-9DBE-3BFA0F79421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49846" y="4234246"/>
            <a:ext cx="1170023" cy="1170023"/>
          </a:xfrm>
          <a:prstGeom prst="rect">
            <a:avLst/>
          </a:prstGeom>
        </p:spPr>
      </p:pic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62B97FCC-84BB-6F4F-8844-01C527AB661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647" y="5231425"/>
            <a:ext cx="1269388" cy="1269388"/>
          </a:xfrm>
          <a:prstGeom prst="rect">
            <a:avLst/>
          </a:prstGeom>
        </p:spPr>
      </p:pic>
      <p:pic>
        <p:nvPicPr>
          <p:cNvPr id="67" name="Рисунок 66">
            <a:extLst>
              <a:ext uri="{FF2B5EF4-FFF2-40B4-BE49-F238E27FC236}">
                <a16:creationId xmlns:a16="http://schemas.microsoft.com/office/drawing/2014/main" id="{8BC40EC4-61EF-F34E-92DB-ABF83D07DF5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8138538" y="1835087"/>
            <a:ext cx="1148917" cy="1148917"/>
          </a:xfrm>
          <a:prstGeom prst="rect">
            <a:avLst/>
          </a:prstGeom>
        </p:spPr>
      </p:pic>
      <p:sp>
        <p:nvSpPr>
          <p:cNvPr id="32" name="Овал 31">
            <a:extLst>
              <a:ext uri="{FF2B5EF4-FFF2-40B4-BE49-F238E27FC236}">
                <a16:creationId xmlns:a16="http://schemas.microsoft.com/office/drawing/2014/main" id="{57E1E873-B1CE-2344-9C95-877BF6882C9B}"/>
              </a:ext>
            </a:extLst>
          </p:cNvPr>
          <p:cNvSpPr/>
          <p:nvPr/>
        </p:nvSpPr>
        <p:spPr>
          <a:xfrm>
            <a:off x="8786621" y="1835087"/>
            <a:ext cx="500833" cy="512244"/>
          </a:xfrm>
          <a:prstGeom prst="ellipse">
            <a:avLst/>
          </a:prstGeom>
          <a:solidFill>
            <a:srgbClr val="FFC000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 descr="Рубль">
            <a:extLst>
              <a:ext uri="{FF2B5EF4-FFF2-40B4-BE49-F238E27FC236}">
                <a16:creationId xmlns:a16="http://schemas.microsoft.com/office/drawing/2014/main" id="{A007C6E4-1A6C-3048-A3B6-7C4F87F2A73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23742" y="1859930"/>
            <a:ext cx="443716" cy="443716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26BA5D44-153D-BE4C-96D8-72CCFED6C3CD}"/>
              </a:ext>
            </a:extLst>
          </p:cNvPr>
          <p:cNvSpPr txBox="1"/>
          <p:nvPr/>
        </p:nvSpPr>
        <p:spPr>
          <a:xfrm>
            <a:off x="2028829" y="771518"/>
            <a:ext cx="11208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446274168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xfrm>
            <a:off x="2939982" y="2671599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СПАСИБО ЗА ВНИМАНИЕ</a:t>
            </a:r>
            <a:r>
              <a:rPr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b="1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</a:rPr>
            </a:br>
            <a:endParaRPr b="1" dirty="0">
              <a:solidFill>
                <a:srgbClr val="00B05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1910687" y="3289109"/>
            <a:ext cx="8256895" cy="13649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>
            <a:off x="327935" y="483488"/>
            <a:ext cx="10338752" cy="579069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3857" b="1" dirty="0">
                <a:latin typeface="+mj-lt"/>
                <a:ea typeface="+mj-ea"/>
                <a:cs typeface="+mj-cs"/>
              </a:rPr>
              <a:t>ПОНЯТИЕ ЛИЗИНГА </a:t>
            </a:r>
            <a:endParaRPr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5477469" y="2942529"/>
            <a:ext cx="5819422" cy="3064732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>
            <a:noFill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Арендодатель (лизингодатель) обязуется</a:t>
            </a:r>
          </a:p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приобрести  в собственность указанное </a:t>
            </a:r>
          </a:p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арендатором  (лизингополучателем)</a:t>
            </a:r>
          </a:p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имущество </a:t>
            </a:r>
          </a:p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у определенного продавца и предоставить</a:t>
            </a:r>
          </a:p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арендатору это имущество за плату</a:t>
            </a:r>
          </a:p>
          <a:p>
            <a:pPr indent="360363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         во временное владение и пользование</a:t>
            </a:r>
          </a:p>
        </p:txBody>
      </p:sp>
      <p:sp>
        <p:nvSpPr>
          <p:cNvPr id="102" name="Shape 102"/>
          <p:cNvSpPr/>
          <p:nvPr/>
        </p:nvSpPr>
        <p:spPr>
          <a:xfrm>
            <a:off x="1145894" y="2942529"/>
            <a:ext cx="3631792" cy="1288292"/>
          </a:xfrm>
          <a:prstGeom prst="roundRect">
            <a:avLst>
              <a:gd name="adj" fmla="val 37"/>
            </a:avLst>
          </a:prstGeom>
          <a:solidFill>
            <a:srgbClr val="2E925F"/>
          </a:solidFill>
          <a:ln w="127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360363" algn="r"/>
            <a:r>
              <a:rPr lang="ru-RU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</a:br>
            <a:endParaRPr sz="2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Shape 200">
            <a:extLst>
              <a:ext uri="{FF2B5EF4-FFF2-40B4-BE49-F238E27FC236}">
                <a16:creationId xmlns:a16="http://schemas.microsoft.com/office/drawing/2014/main" id="{2931ED63-9D61-3F4D-AAC7-3FB112C534E1}"/>
              </a:ext>
            </a:extLst>
          </p:cNvPr>
          <p:cNvSpPr/>
          <p:nvPr/>
        </p:nvSpPr>
        <p:spPr>
          <a:xfrm>
            <a:off x="-107577" y="1236276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E89F799-84FC-A84C-ABE8-083FA96AB184}"/>
              </a:ext>
            </a:extLst>
          </p:cNvPr>
          <p:cNvSpPr/>
          <p:nvPr/>
        </p:nvSpPr>
        <p:spPr>
          <a:xfrm>
            <a:off x="1458112" y="3476183"/>
            <a:ext cx="30412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8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ГРАЖДАНСКИЙ КОДЕКС РФ </a:t>
            </a:r>
            <a:endParaRPr lang="ru-RU" sz="20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703A80-BCDA-9649-9064-FC8A3F8334AB}"/>
              </a:ext>
            </a:extLst>
          </p:cNvPr>
          <p:cNvSpPr txBox="1"/>
          <p:nvPr/>
        </p:nvSpPr>
        <p:spPr>
          <a:xfrm>
            <a:off x="1318171" y="2143878"/>
            <a:ext cx="3631791" cy="387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775A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Правовое регулирование </a:t>
            </a:r>
            <a:endParaRPr lang="ru-RU" sz="2400" dirty="0">
              <a:solidFill>
                <a:srgbClr val="00775A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1145894" y="4453411"/>
            <a:ext cx="3631792" cy="1553850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>
            <a:noFill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ru-RU" sz="2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0302CB4-DF0E-E844-8235-68D0095CC6BB}"/>
              </a:ext>
            </a:extLst>
          </p:cNvPr>
          <p:cNvSpPr/>
          <p:nvPr/>
        </p:nvSpPr>
        <p:spPr>
          <a:xfrm>
            <a:off x="1263781" y="4691948"/>
            <a:ext cx="33750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ФЕДЕРАЛЬНЫЙ ЗАКОН от 29.10.1998 № 164-ФЗ </a:t>
            </a:r>
          </a:p>
          <a:p>
            <a:pPr lvl="0" algn="ctr">
              <a:lnSpc>
                <a:spcPct val="8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«О ФИНАНСОВОЙ АРЕНДЕ (ЛИЗИНГЕ)»</a:t>
            </a:r>
            <a:endParaRPr lang="ru-RU" sz="20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29AC57-6E68-014C-9209-CB7E6DD816D6}"/>
              </a:ext>
            </a:extLst>
          </p:cNvPr>
          <p:cNvSpPr txBox="1"/>
          <p:nvPr/>
        </p:nvSpPr>
        <p:spPr>
          <a:xfrm>
            <a:off x="5609990" y="2122658"/>
            <a:ext cx="5819422" cy="387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775A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Договор финансовой аренды (договор лизинга)</a:t>
            </a:r>
            <a:endParaRPr lang="ru-RU" sz="2400" dirty="0">
              <a:solidFill>
                <a:srgbClr val="00775A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Рисунок 5" descr="Офисный работник">
            <a:extLst>
              <a:ext uri="{FF2B5EF4-FFF2-40B4-BE49-F238E27FC236}">
                <a16:creationId xmlns:a16="http://schemas.microsoft.com/office/drawing/2014/main" id="{B2248F41-8398-0142-99CE-D83943E673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7643" y="3202385"/>
            <a:ext cx="536713" cy="536713"/>
          </a:xfrm>
          <a:prstGeom prst="rect">
            <a:avLst/>
          </a:prstGeom>
        </p:spPr>
      </p:pic>
      <p:pic>
        <p:nvPicPr>
          <p:cNvPr id="11" name="Рисунок 10" descr="Направленный вправо указательный палец, тыльная сторона руки">
            <a:extLst>
              <a:ext uri="{FF2B5EF4-FFF2-40B4-BE49-F238E27FC236}">
                <a16:creationId xmlns:a16="http://schemas.microsoft.com/office/drawing/2014/main" id="{4CB8708A-9A30-944B-8E73-3B81AB08969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3243" y="4257326"/>
            <a:ext cx="457200" cy="457200"/>
          </a:xfrm>
          <a:prstGeom prst="rect">
            <a:avLst/>
          </a:prstGeom>
        </p:spPr>
      </p:pic>
      <p:pic>
        <p:nvPicPr>
          <p:cNvPr id="19" name="Рисунок 18" descr="Фермер">
            <a:extLst>
              <a:ext uri="{FF2B5EF4-FFF2-40B4-BE49-F238E27FC236}">
                <a16:creationId xmlns:a16="http://schemas.microsoft.com/office/drawing/2014/main" id="{AD79DC38-B298-D043-97DD-BFF1CB68C02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7837" y="3916697"/>
            <a:ext cx="536713" cy="536713"/>
          </a:xfrm>
          <a:prstGeom prst="rect">
            <a:avLst/>
          </a:prstGeom>
        </p:spPr>
      </p:pic>
      <p:pic>
        <p:nvPicPr>
          <p:cNvPr id="21" name="Рисунок 20" descr="Трактор">
            <a:extLst>
              <a:ext uri="{FF2B5EF4-FFF2-40B4-BE49-F238E27FC236}">
                <a16:creationId xmlns:a16="http://schemas.microsoft.com/office/drawing/2014/main" id="{C713A07A-6B2F-7342-83FE-AAD28E31B1C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84007" y="4230821"/>
            <a:ext cx="536713" cy="536713"/>
          </a:xfrm>
          <a:prstGeom prst="rect">
            <a:avLst/>
          </a:prstGeom>
        </p:spPr>
      </p:pic>
      <p:pic>
        <p:nvPicPr>
          <p:cNvPr id="25" name="Рисунок 24" descr="Монеты">
            <a:extLst>
              <a:ext uri="{FF2B5EF4-FFF2-40B4-BE49-F238E27FC236}">
                <a16:creationId xmlns:a16="http://schemas.microsoft.com/office/drawing/2014/main" id="{CE70B226-C6EF-8448-9C8B-65BE231EB78E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014189" y="4868318"/>
            <a:ext cx="457200" cy="457200"/>
          </a:xfrm>
          <a:prstGeom prst="rect">
            <a:avLst/>
          </a:prstGeom>
        </p:spPr>
      </p:pic>
      <p:pic>
        <p:nvPicPr>
          <p:cNvPr id="27" name="Рисунок 26" descr="Суд">
            <a:extLst>
              <a:ext uri="{FF2B5EF4-FFF2-40B4-BE49-F238E27FC236}">
                <a16:creationId xmlns:a16="http://schemas.microsoft.com/office/drawing/2014/main" id="{0F473698-940E-C74F-B971-B143C562FC0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32480" y="1963970"/>
            <a:ext cx="626827" cy="626827"/>
          </a:xfrm>
          <a:prstGeom prst="rect">
            <a:avLst/>
          </a:prstGeom>
        </p:spPr>
      </p:pic>
      <p:pic>
        <p:nvPicPr>
          <p:cNvPr id="29" name="Рисунок 28" descr="Договор (справа налево)">
            <a:extLst>
              <a:ext uri="{FF2B5EF4-FFF2-40B4-BE49-F238E27FC236}">
                <a16:creationId xmlns:a16="http://schemas.microsoft.com/office/drawing/2014/main" id="{BD01AE56-6406-EA48-A884-4A089B2E4849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069264" y="1963970"/>
            <a:ext cx="626827" cy="62682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206">
            <a:extLst>
              <a:ext uri="{FF2B5EF4-FFF2-40B4-BE49-F238E27FC236}">
                <a16:creationId xmlns:a16="http://schemas.microsoft.com/office/drawing/2014/main" id="{4572AD28-549C-0E43-818E-C33B3B391E4D}"/>
              </a:ext>
            </a:extLst>
          </p:cNvPr>
          <p:cNvSpPr/>
          <p:nvPr/>
        </p:nvSpPr>
        <p:spPr>
          <a:xfrm>
            <a:off x="1224196" y="4216370"/>
            <a:ext cx="2938867" cy="2139980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838200" y="501310"/>
            <a:ext cx="4092612" cy="702095"/>
          </a:xfrm>
          <a:prstGeom prst="rect">
            <a:avLst/>
          </a:prstGeom>
        </p:spPr>
        <p:txBody>
          <a:bodyPr>
            <a:normAutofit/>
          </a:bodyPr>
          <a:lstStyle>
            <a:defPPr/>
            <a:lvl1pPr lvl="0"/>
          </a:lstStyle>
          <a:p>
            <a:r>
              <a:rPr lang="ru-RU" sz="3860" dirty="0">
                <a:latin typeface="Arial Narrow" panose="020B0604020202020204" pitchFamily="34" charset="0"/>
                <a:cs typeface="Arial Narrow" panose="020B0604020202020204" pitchFamily="34" charset="0"/>
              </a:rPr>
              <a:t>СХЕМА ЛИЗИНГА</a:t>
            </a:r>
            <a:endParaRPr sz="3860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99" name="Shape 19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11</a:t>
            </a:r>
          </a:p>
        </p:txBody>
      </p:sp>
      <p:sp>
        <p:nvSpPr>
          <p:cNvPr id="200" name="Shape 200"/>
          <p:cNvSpPr/>
          <p:nvPr/>
        </p:nvSpPr>
        <p:spPr>
          <a:xfrm>
            <a:off x="0" y="1269242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sp>
        <p:nvSpPr>
          <p:cNvPr id="221" name="Shape 221"/>
          <p:cNvSpPr/>
          <p:nvPr/>
        </p:nvSpPr>
        <p:spPr>
          <a:xfrm flipH="1" flipV="1">
            <a:off x="7073398" y="2709158"/>
            <a:ext cx="2122693" cy="1507209"/>
          </a:xfrm>
          <a:prstGeom prst="straightConnector1">
            <a:avLst/>
          </a:prstGeom>
          <a:ln w="25400">
            <a:solidFill>
              <a:srgbClr val="2E925F"/>
            </a:solidFill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33" name="Shape 233"/>
          <p:cNvSpPr txBox="1"/>
          <p:nvPr/>
        </p:nvSpPr>
        <p:spPr>
          <a:xfrm>
            <a:off x="1681948" y="5074731"/>
            <a:ext cx="20072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ЛИЗИНГОДАТЕЛЬ</a:t>
            </a:r>
            <a:endParaRPr sz="2000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48" name="Shape 206">
            <a:extLst>
              <a:ext uri="{FF2B5EF4-FFF2-40B4-BE49-F238E27FC236}">
                <a16:creationId xmlns:a16="http://schemas.microsoft.com/office/drawing/2014/main" id="{22ED5893-FE55-FA46-8098-874280B34A3C}"/>
              </a:ext>
            </a:extLst>
          </p:cNvPr>
          <p:cNvSpPr/>
          <p:nvPr/>
        </p:nvSpPr>
        <p:spPr>
          <a:xfrm>
            <a:off x="7810182" y="4216370"/>
            <a:ext cx="2938867" cy="2139980"/>
          </a:xfrm>
          <a:prstGeom prst="roundRect">
            <a:avLst>
              <a:gd name="adj" fmla="val 566"/>
            </a:avLst>
          </a:prstGeom>
          <a:solidFill>
            <a:srgbClr val="2E925F"/>
          </a:solidFill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51" name="Shape 206">
            <a:extLst>
              <a:ext uri="{FF2B5EF4-FFF2-40B4-BE49-F238E27FC236}">
                <a16:creationId xmlns:a16="http://schemas.microsoft.com/office/drawing/2014/main" id="{75ABFED3-ED59-3147-AD2C-6503B7CAFDD7}"/>
              </a:ext>
            </a:extLst>
          </p:cNvPr>
          <p:cNvSpPr/>
          <p:nvPr/>
        </p:nvSpPr>
        <p:spPr>
          <a:xfrm>
            <a:off x="4856921" y="1777178"/>
            <a:ext cx="2216478" cy="2008249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dirty="0">
              <a:solidFill>
                <a:schemeClr val="tx1"/>
              </a:solidFill>
            </a:endParaRPr>
          </a:p>
        </p:txBody>
      </p:sp>
      <p:sp>
        <p:nvSpPr>
          <p:cNvPr id="52" name="Shape 221">
            <a:extLst>
              <a:ext uri="{FF2B5EF4-FFF2-40B4-BE49-F238E27FC236}">
                <a16:creationId xmlns:a16="http://schemas.microsoft.com/office/drawing/2014/main" id="{213AAFB5-5169-E249-897E-56AFB45F8EC3}"/>
              </a:ext>
            </a:extLst>
          </p:cNvPr>
          <p:cNvSpPr/>
          <p:nvPr/>
        </p:nvSpPr>
        <p:spPr>
          <a:xfrm>
            <a:off x="7073399" y="3180522"/>
            <a:ext cx="1485033" cy="1035849"/>
          </a:xfrm>
          <a:prstGeom prst="straightConnector1">
            <a:avLst/>
          </a:prstGeom>
          <a:ln w="25400">
            <a:solidFill>
              <a:srgbClr val="2E925F"/>
            </a:solidFill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53" name="Shape 221">
            <a:extLst>
              <a:ext uri="{FF2B5EF4-FFF2-40B4-BE49-F238E27FC236}">
                <a16:creationId xmlns:a16="http://schemas.microsoft.com/office/drawing/2014/main" id="{3A3B6146-1118-5746-99DE-C9C7BB17BEE2}"/>
              </a:ext>
            </a:extLst>
          </p:cNvPr>
          <p:cNvSpPr/>
          <p:nvPr/>
        </p:nvSpPr>
        <p:spPr>
          <a:xfrm flipV="1">
            <a:off x="3371888" y="3180517"/>
            <a:ext cx="1485033" cy="1035850"/>
          </a:xfrm>
          <a:prstGeom prst="straightConnector1">
            <a:avLst/>
          </a:prstGeom>
          <a:ln w="25400">
            <a:solidFill>
              <a:srgbClr val="2E925F"/>
            </a:solidFill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ru-RU" dirty="0"/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65BFA492-E411-E648-8357-2D90BCB57A3D}"/>
              </a:ext>
            </a:extLst>
          </p:cNvPr>
          <p:cNvCxnSpPr>
            <a:cxnSpLocks/>
          </p:cNvCxnSpPr>
          <p:nvPr/>
        </p:nvCxnSpPr>
        <p:spPr>
          <a:xfrm flipH="1">
            <a:off x="2794900" y="2745174"/>
            <a:ext cx="2013895" cy="1413318"/>
          </a:xfrm>
          <a:prstGeom prst="straightConnector1">
            <a:avLst/>
          </a:prstGeom>
          <a:ln w="25400">
            <a:solidFill>
              <a:srgbClr val="2E925F"/>
            </a:solidFill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id="{8D03F955-E470-2341-8C19-F436D6DE47F8}"/>
              </a:ext>
            </a:extLst>
          </p:cNvPr>
          <p:cNvCxnSpPr>
            <a:cxnSpLocks/>
          </p:cNvCxnSpPr>
          <p:nvPr/>
        </p:nvCxnSpPr>
        <p:spPr>
          <a:xfrm flipH="1">
            <a:off x="4314825" y="5104736"/>
            <a:ext cx="3357563" cy="0"/>
          </a:xfrm>
          <a:prstGeom prst="straightConnector1">
            <a:avLst/>
          </a:prstGeom>
          <a:ln w="25400">
            <a:solidFill>
              <a:srgbClr val="2E925F"/>
            </a:solidFill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77C73C5-1EB9-804D-A5C4-F7784384DBBF}"/>
              </a:ext>
            </a:extLst>
          </p:cNvPr>
          <p:cNvCxnSpPr>
            <a:cxnSpLocks/>
          </p:cNvCxnSpPr>
          <p:nvPr/>
        </p:nvCxnSpPr>
        <p:spPr>
          <a:xfrm flipH="1">
            <a:off x="4163063" y="5427036"/>
            <a:ext cx="3647119" cy="0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Овал 16">
            <a:extLst>
              <a:ext uri="{FF2B5EF4-FFF2-40B4-BE49-F238E27FC236}">
                <a16:creationId xmlns:a16="http://schemas.microsoft.com/office/drawing/2014/main" id="{0BBB3FA8-6E2F-234C-8AC7-42EE03441A0A}"/>
              </a:ext>
            </a:extLst>
          </p:cNvPr>
          <p:cNvSpPr/>
          <p:nvPr/>
        </p:nvSpPr>
        <p:spPr>
          <a:xfrm>
            <a:off x="3275637" y="4158492"/>
            <a:ext cx="142551" cy="135714"/>
          </a:xfrm>
          <a:prstGeom prst="ellipse">
            <a:avLst/>
          </a:prstGeom>
          <a:solidFill>
            <a:srgbClr val="2E925F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>
            <a:extLst>
              <a:ext uri="{FF2B5EF4-FFF2-40B4-BE49-F238E27FC236}">
                <a16:creationId xmlns:a16="http://schemas.microsoft.com/office/drawing/2014/main" id="{05232E62-32A0-0146-85C8-ECC184CF3411}"/>
              </a:ext>
            </a:extLst>
          </p:cNvPr>
          <p:cNvSpPr/>
          <p:nvPr/>
        </p:nvSpPr>
        <p:spPr>
          <a:xfrm>
            <a:off x="7756972" y="5369420"/>
            <a:ext cx="142551" cy="135714"/>
          </a:xfrm>
          <a:prstGeom prst="ellipse">
            <a:avLst/>
          </a:prstGeom>
          <a:solidFill>
            <a:srgbClr val="2E925F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>
            <a:extLst>
              <a:ext uri="{FF2B5EF4-FFF2-40B4-BE49-F238E27FC236}">
                <a16:creationId xmlns:a16="http://schemas.microsoft.com/office/drawing/2014/main" id="{0823B55C-0D13-B04B-8E1B-4328D8E7BC5D}"/>
              </a:ext>
            </a:extLst>
          </p:cNvPr>
          <p:cNvSpPr/>
          <p:nvPr/>
        </p:nvSpPr>
        <p:spPr>
          <a:xfrm>
            <a:off x="7004613" y="3107122"/>
            <a:ext cx="142551" cy="135714"/>
          </a:xfrm>
          <a:prstGeom prst="ellipse">
            <a:avLst/>
          </a:prstGeom>
          <a:solidFill>
            <a:srgbClr val="2E925F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>
            <a:extLst>
              <a:ext uri="{FF2B5EF4-FFF2-40B4-BE49-F238E27FC236}">
                <a16:creationId xmlns:a16="http://schemas.microsoft.com/office/drawing/2014/main" id="{4F049144-4E8D-8345-89F8-C37D27DF6887}"/>
              </a:ext>
            </a:extLst>
          </p:cNvPr>
          <p:cNvSpPr/>
          <p:nvPr/>
        </p:nvSpPr>
        <p:spPr>
          <a:xfrm>
            <a:off x="9098154" y="4148842"/>
            <a:ext cx="142551" cy="135714"/>
          </a:xfrm>
          <a:prstGeom prst="ellipse">
            <a:avLst/>
          </a:prstGeom>
          <a:solidFill>
            <a:srgbClr val="2E925F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Shape 233">
            <a:extLst>
              <a:ext uri="{FF2B5EF4-FFF2-40B4-BE49-F238E27FC236}">
                <a16:creationId xmlns:a16="http://schemas.microsoft.com/office/drawing/2014/main" id="{7D71CA10-CE01-0D42-88AD-FA7305FAD1C1}"/>
              </a:ext>
            </a:extLst>
          </p:cNvPr>
          <p:cNvSpPr txBox="1"/>
          <p:nvPr/>
        </p:nvSpPr>
        <p:spPr>
          <a:xfrm>
            <a:off x="7977238" y="5063009"/>
            <a:ext cx="259237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ЛИЗИНГОПОЛУЧАТЕЛЬ</a:t>
            </a:r>
            <a:endParaRPr sz="2000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02BE83-EBA4-C045-BA58-82C628E57890}"/>
              </a:ext>
            </a:extLst>
          </p:cNvPr>
          <p:cNvSpPr txBox="1"/>
          <p:nvPr/>
        </p:nvSpPr>
        <p:spPr>
          <a:xfrm>
            <a:off x="5273559" y="2515873"/>
            <a:ext cx="1362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ПРОДАВЕЦ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742F9D-42C7-774C-9ADC-2F125180FFA4}"/>
              </a:ext>
            </a:extLst>
          </p:cNvPr>
          <p:cNvSpPr txBox="1"/>
          <p:nvPr/>
        </p:nvSpPr>
        <p:spPr>
          <a:xfrm>
            <a:off x="7813043" y="2602525"/>
            <a:ext cx="11608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Выбор </a:t>
            </a:r>
          </a:p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имущества </a:t>
            </a:r>
            <a:endParaRPr lang="ru-RU" b="1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CE11B0-745B-1E42-8A9E-E5C8A960F303}"/>
              </a:ext>
            </a:extLst>
          </p:cNvPr>
          <p:cNvSpPr txBox="1"/>
          <p:nvPr/>
        </p:nvSpPr>
        <p:spPr>
          <a:xfrm>
            <a:off x="6754760" y="3821725"/>
            <a:ext cx="1114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Поставка </a:t>
            </a:r>
          </a:p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имущества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B2F964B-64BA-3248-8E97-2DA944A0E271}"/>
              </a:ext>
            </a:extLst>
          </p:cNvPr>
          <p:cNvSpPr txBox="1"/>
          <p:nvPr/>
        </p:nvSpPr>
        <p:spPr>
          <a:xfrm>
            <a:off x="4117069" y="3810003"/>
            <a:ext cx="1114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Оплата</a:t>
            </a:r>
          </a:p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имущества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8EBCFE-C613-7048-A791-8E64686CB5B7}"/>
              </a:ext>
            </a:extLst>
          </p:cNvPr>
          <p:cNvSpPr txBox="1"/>
          <p:nvPr/>
        </p:nvSpPr>
        <p:spPr>
          <a:xfrm>
            <a:off x="4930812" y="5497974"/>
            <a:ext cx="19623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Лизинговые платежи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7F6684B-8D29-D547-866F-AC7340E93ACF}"/>
              </a:ext>
            </a:extLst>
          </p:cNvPr>
          <p:cNvSpPr txBox="1"/>
          <p:nvPr/>
        </p:nvSpPr>
        <p:spPr>
          <a:xfrm>
            <a:off x="2815205" y="2604450"/>
            <a:ext cx="1507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Договор</a:t>
            </a:r>
          </a:p>
          <a:p>
            <a:pPr algn="ctr"/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купли-продажи </a:t>
            </a:r>
            <a:endParaRPr lang="ru-RU" b="1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D3A3F7B-4BD8-E24E-98E8-DAAA29648E66}"/>
              </a:ext>
            </a:extLst>
          </p:cNvPr>
          <p:cNvSpPr txBox="1"/>
          <p:nvPr/>
        </p:nvSpPr>
        <p:spPr>
          <a:xfrm>
            <a:off x="5117936" y="4735968"/>
            <a:ext cx="16001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Договор лизинга</a:t>
            </a:r>
          </a:p>
        </p:txBody>
      </p:sp>
      <p:pic>
        <p:nvPicPr>
          <p:cNvPr id="29" name="Рисунок 28" descr="Офисный работник">
            <a:extLst>
              <a:ext uri="{FF2B5EF4-FFF2-40B4-BE49-F238E27FC236}">
                <a16:creationId xmlns:a16="http://schemas.microsoft.com/office/drawing/2014/main" id="{3B35B621-D5FD-624B-82E9-B1FE24AC7DF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25272" y="4509079"/>
            <a:ext cx="536713" cy="536713"/>
          </a:xfrm>
          <a:prstGeom prst="rect">
            <a:avLst/>
          </a:prstGeom>
        </p:spPr>
      </p:pic>
      <p:pic>
        <p:nvPicPr>
          <p:cNvPr id="30" name="Рисунок 29" descr="Фермер">
            <a:extLst>
              <a:ext uri="{FF2B5EF4-FFF2-40B4-BE49-F238E27FC236}">
                <a16:creationId xmlns:a16="http://schemas.microsoft.com/office/drawing/2014/main" id="{619BBB5A-5AE1-E447-82D9-8E877440AF4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011258" y="4509078"/>
            <a:ext cx="536713" cy="536713"/>
          </a:xfrm>
          <a:prstGeom prst="rect">
            <a:avLst/>
          </a:prstGeom>
        </p:spPr>
      </p:pic>
      <p:pic>
        <p:nvPicPr>
          <p:cNvPr id="4" name="Рисунок 3" descr="Пользователь">
            <a:extLst>
              <a:ext uri="{FF2B5EF4-FFF2-40B4-BE49-F238E27FC236}">
                <a16:creationId xmlns:a16="http://schemas.microsoft.com/office/drawing/2014/main" id="{4C9D25EA-43FC-0E41-814E-88E4DDC9FD41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88448" y="1943269"/>
            <a:ext cx="549714" cy="5497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300640" y="268536"/>
            <a:ext cx="10338752" cy="57913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3857" dirty="0">
                <a:latin typeface="Arial Narrow" panose="020B0604020202020204" pitchFamily="34" charset="0"/>
                <a:ea typeface="+mj-ea"/>
                <a:cs typeface="Arial Narrow" panose="020B0604020202020204" pitchFamily="34" charset="0"/>
              </a:rPr>
              <a:t>ПРЕДМЕТ ЛИЗИНГА – </a:t>
            </a:r>
            <a:r>
              <a:rPr lang="ru-RU" sz="2800" dirty="0">
                <a:latin typeface="Arial Narrow" panose="020B0604020202020204" pitchFamily="34" charset="0"/>
                <a:ea typeface="+mj-ea"/>
                <a:cs typeface="Arial Narrow" panose="020B0604020202020204" pitchFamily="34" charset="0"/>
              </a:rPr>
              <a:t>любые непотребляемые вещи </a:t>
            </a:r>
            <a:endParaRPr sz="2800" dirty="0">
              <a:latin typeface="Arial Narrow" panose="020B0604020202020204" pitchFamily="34" charset="0"/>
              <a:ea typeface="+mj-ea"/>
              <a:cs typeface="Arial Narrow" panose="020B0604020202020204" pitchFamily="34" charset="0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363641" y="3947361"/>
            <a:ext cx="3671645" cy="2175142"/>
          </a:xfrm>
          <a:prstGeom prst="roundRect">
            <a:avLst>
              <a:gd name="adj" fmla="val 0"/>
            </a:avLst>
          </a:prstGeom>
          <a:noFill/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dirty="0"/>
          </a:p>
        </p:txBody>
      </p:sp>
      <p:sp>
        <p:nvSpPr>
          <p:cNvPr id="8" name="Shape 105">
            <a:extLst>
              <a:ext uri="{FF2B5EF4-FFF2-40B4-BE49-F238E27FC236}">
                <a16:creationId xmlns:a16="http://schemas.microsoft.com/office/drawing/2014/main" id="{FA8F69AA-AA41-E343-94B0-C99271DAE39F}"/>
              </a:ext>
            </a:extLst>
          </p:cNvPr>
          <p:cNvSpPr/>
          <p:nvPr/>
        </p:nvSpPr>
        <p:spPr>
          <a:xfrm>
            <a:off x="4260177" y="1483178"/>
            <a:ext cx="3671645" cy="2175142"/>
          </a:xfrm>
          <a:prstGeom prst="roundRect">
            <a:avLst>
              <a:gd name="adj" fmla="val 0"/>
            </a:avLst>
          </a:prstGeom>
          <a:noFill/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9" name="Shape 105">
            <a:extLst>
              <a:ext uri="{FF2B5EF4-FFF2-40B4-BE49-F238E27FC236}">
                <a16:creationId xmlns:a16="http://schemas.microsoft.com/office/drawing/2014/main" id="{FE0A3231-0759-8042-928A-212D4C6D7CE2}"/>
              </a:ext>
            </a:extLst>
          </p:cNvPr>
          <p:cNvSpPr/>
          <p:nvPr/>
        </p:nvSpPr>
        <p:spPr>
          <a:xfrm>
            <a:off x="4266410" y="3934108"/>
            <a:ext cx="3671645" cy="2175142"/>
          </a:xfrm>
          <a:prstGeom prst="roundRect">
            <a:avLst>
              <a:gd name="adj" fmla="val 0"/>
            </a:avLst>
          </a:prstGeom>
          <a:noFill/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12" name="Shape 105">
            <a:extLst>
              <a:ext uri="{FF2B5EF4-FFF2-40B4-BE49-F238E27FC236}">
                <a16:creationId xmlns:a16="http://schemas.microsoft.com/office/drawing/2014/main" id="{BF1F54EF-E0EE-B648-B9B0-004EC4ED5305}"/>
              </a:ext>
            </a:extLst>
          </p:cNvPr>
          <p:cNvSpPr/>
          <p:nvPr/>
        </p:nvSpPr>
        <p:spPr>
          <a:xfrm>
            <a:off x="350389" y="1469203"/>
            <a:ext cx="3671645" cy="2175142"/>
          </a:xfrm>
          <a:prstGeom prst="roundRect">
            <a:avLst>
              <a:gd name="adj" fmla="val 0"/>
            </a:avLst>
          </a:prstGeom>
          <a:noFill/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AEEB66-4C46-0F4D-9759-4C88E62B3E81}"/>
              </a:ext>
            </a:extLst>
          </p:cNvPr>
          <p:cNvSpPr txBox="1"/>
          <p:nvPr/>
        </p:nvSpPr>
        <p:spPr>
          <a:xfrm>
            <a:off x="822851" y="2171512"/>
            <a:ext cx="3029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предприятия и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другие имущественные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комплексы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606CF1-5491-3346-A598-C92B1F2FB44D}"/>
              </a:ext>
            </a:extLst>
          </p:cNvPr>
          <p:cNvSpPr txBox="1"/>
          <p:nvPr/>
        </p:nvSpPr>
        <p:spPr>
          <a:xfrm>
            <a:off x="5379931" y="2232123"/>
            <a:ext cx="15872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здания,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сооружения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E1F033-09DE-8242-9C54-73060E8BB154}"/>
              </a:ext>
            </a:extLst>
          </p:cNvPr>
          <p:cNvSpPr txBox="1"/>
          <p:nvPr/>
        </p:nvSpPr>
        <p:spPr>
          <a:xfrm>
            <a:off x="1531451" y="4641486"/>
            <a:ext cx="19351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оборудование,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транспортные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средства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635005-EBE7-1945-9386-95D9A05BAC31}"/>
              </a:ext>
            </a:extLst>
          </p:cNvPr>
          <p:cNvSpPr txBox="1"/>
          <p:nvPr/>
        </p:nvSpPr>
        <p:spPr>
          <a:xfrm>
            <a:off x="4900645" y="4695276"/>
            <a:ext cx="28007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другое движимое и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недвижимое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имущество </a:t>
            </a:r>
          </a:p>
        </p:txBody>
      </p:sp>
      <p:sp>
        <p:nvSpPr>
          <p:cNvPr id="22" name="Shape 105">
            <a:extLst>
              <a:ext uri="{FF2B5EF4-FFF2-40B4-BE49-F238E27FC236}">
                <a16:creationId xmlns:a16="http://schemas.microsoft.com/office/drawing/2014/main" id="{5A138146-655C-B34C-B6DB-B1497DB333D2}"/>
              </a:ext>
            </a:extLst>
          </p:cNvPr>
          <p:cNvSpPr/>
          <p:nvPr/>
        </p:nvSpPr>
        <p:spPr>
          <a:xfrm>
            <a:off x="8262950" y="1483178"/>
            <a:ext cx="3565410" cy="4640046"/>
          </a:xfrm>
          <a:prstGeom prst="roundRect">
            <a:avLst>
              <a:gd name="adj" fmla="val 0"/>
            </a:avLst>
          </a:prstGeom>
          <a:noFill/>
          <a:ln w="25400">
            <a:solidFill>
              <a:srgbClr val="2E925F"/>
            </a:solidFill>
            <a:prstDash val="solid"/>
          </a:ln>
        </p:spPr>
        <p:txBody>
          <a:bodyPr lIns="91440" tIns="45720" rIns="91440" bIns="45720" anchor="ctr"/>
          <a:lstStyle>
            <a:defPPr/>
            <a:lvl1pPr marL="0" lvl="0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69B1F-BF98-6B48-B116-2C6A74D79C9D}"/>
              </a:ext>
            </a:extLst>
          </p:cNvPr>
          <p:cNvSpPr txBox="1"/>
          <p:nvPr/>
        </p:nvSpPr>
        <p:spPr>
          <a:xfrm>
            <a:off x="8749731" y="3478493"/>
            <a:ext cx="2606804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земельные участки,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другие природные </a:t>
            </a:r>
          </a:p>
          <a:p>
            <a:pPr algn="ctr"/>
            <a:r>
              <a:rPr lang="ru-RU" sz="2400" dirty="0">
                <a:latin typeface="Arial Narrow" panose="020B0604020202020204" pitchFamily="34" charset="0"/>
                <a:cs typeface="Arial Narrow" panose="020B0604020202020204" pitchFamily="34" charset="0"/>
              </a:rPr>
              <a:t>объекты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48B381-16FA-C341-A15F-C0DC270B1307}"/>
              </a:ext>
            </a:extLst>
          </p:cNvPr>
          <p:cNvSpPr txBox="1"/>
          <p:nvPr/>
        </p:nvSpPr>
        <p:spPr>
          <a:xfrm>
            <a:off x="9081382" y="2013924"/>
            <a:ext cx="2458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НЕ МОГУТ БЫТЬ  </a:t>
            </a:r>
          </a:p>
        </p:txBody>
      </p:sp>
      <p:sp>
        <p:nvSpPr>
          <p:cNvPr id="29" name="Shape 200">
            <a:extLst>
              <a:ext uri="{FF2B5EF4-FFF2-40B4-BE49-F238E27FC236}">
                <a16:creationId xmlns:a16="http://schemas.microsoft.com/office/drawing/2014/main" id="{C5E0C413-8CA1-CB42-8650-E4B4DBE284D8}"/>
              </a:ext>
            </a:extLst>
          </p:cNvPr>
          <p:cNvSpPr/>
          <p:nvPr/>
        </p:nvSpPr>
        <p:spPr>
          <a:xfrm>
            <a:off x="0" y="977413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pic>
        <p:nvPicPr>
          <p:cNvPr id="27" name="Рисунок 26" descr="Трактор">
            <a:extLst>
              <a:ext uri="{FF2B5EF4-FFF2-40B4-BE49-F238E27FC236}">
                <a16:creationId xmlns:a16="http://schemas.microsoft.com/office/drawing/2014/main" id="{00A585DF-A1BF-2940-8EF1-000CCD56D6E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003" y="3947361"/>
            <a:ext cx="914400" cy="914400"/>
          </a:xfrm>
          <a:prstGeom prst="rect">
            <a:avLst/>
          </a:prstGeom>
        </p:spPr>
      </p:pic>
      <p:pic>
        <p:nvPicPr>
          <p:cNvPr id="30" name="Рисунок 29" descr="Здание">
            <a:extLst>
              <a:ext uri="{FF2B5EF4-FFF2-40B4-BE49-F238E27FC236}">
                <a16:creationId xmlns:a16="http://schemas.microsoft.com/office/drawing/2014/main" id="{21B140BA-ACC2-1C4E-9835-BC3B2733967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70952" y="1564345"/>
            <a:ext cx="804147" cy="804147"/>
          </a:xfrm>
          <a:prstGeom prst="rect">
            <a:avLst/>
          </a:prstGeom>
        </p:spPr>
      </p:pic>
      <p:pic>
        <p:nvPicPr>
          <p:cNvPr id="32" name="Рисунок 31" descr="Город">
            <a:extLst>
              <a:ext uri="{FF2B5EF4-FFF2-40B4-BE49-F238E27FC236}">
                <a16:creationId xmlns:a16="http://schemas.microsoft.com/office/drawing/2014/main" id="{D14F5A46-AB45-7F49-B7B0-760D3333DBC1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9003" y="1564345"/>
            <a:ext cx="737444" cy="737444"/>
          </a:xfrm>
          <a:prstGeom prst="rect">
            <a:avLst/>
          </a:prstGeom>
        </p:spPr>
      </p:pic>
      <p:pic>
        <p:nvPicPr>
          <p:cNvPr id="36" name="Рисунок 35" descr="Компьютер">
            <a:extLst>
              <a:ext uri="{FF2B5EF4-FFF2-40B4-BE49-F238E27FC236}">
                <a16:creationId xmlns:a16="http://schemas.microsoft.com/office/drawing/2014/main" id="{0D0EF31F-CF29-AD40-A659-5C50E6B2D5B4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25437" y="3963559"/>
            <a:ext cx="786870" cy="786870"/>
          </a:xfrm>
          <a:prstGeom prst="rect">
            <a:avLst/>
          </a:prstGeom>
        </p:spPr>
      </p:pic>
      <p:pic>
        <p:nvPicPr>
          <p:cNvPr id="38" name="Рисунок 37" descr="Пейзаж леса">
            <a:extLst>
              <a:ext uri="{FF2B5EF4-FFF2-40B4-BE49-F238E27FC236}">
                <a16:creationId xmlns:a16="http://schemas.microsoft.com/office/drawing/2014/main" id="{55F6615A-0CC9-E84F-AFE4-A89B5A86326F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637651" y="2570749"/>
            <a:ext cx="816008" cy="816008"/>
          </a:xfrm>
          <a:prstGeom prst="rect">
            <a:avLst/>
          </a:prstGeom>
        </p:spPr>
      </p:pic>
      <p:pic>
        <p:nvPicPr>
          <p:cNvPr id="10" name="Рисунок 9" descr="Запрещено">
            <a:extLst>
              <a:ext uri="{FF2B5EF4-FFF2-40B4-BE49-F238E27FC236}">
                <a16:creationId xmlns:a16="http://schemas.microsoft.com/office/drawing/2014/main" id="{3A2A795F-5767-684A-B9F8-98D4C2F02FCB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581939" y="1966418"/>
            <a:ext cx="499443" cy="4994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777713" y="365811"/>
            <a:ext cx="4589412" cy="57913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3857" dirty="0">
                <a:latin typeface="Arial Narrow" panose="020B0604020202020204" pitchFamily="34" charset="0"/>
                <a:ea typeface="+mj-ea"/>
                <a:cs typeface="Arial Narrow" panose="020B0604020202020204" pitchFamily="34" charset="0"/>
              </a:rPr>
              <a:t>СУБЪЕКТЫ ЛИЗИНГА </a:t>
            </a:r>
            <a:endParaRPr sz="2800" dirty="0">
              <a:latin typeface="Arial Narrow" panose="020B0604020202020204" pitchFamily="34" charset="0"/>
              <a:ea typeface="+mj-ea"/>
              <a:cs typeface="Arial Narrow" panose="020B0604020202020204" pitchFamily="34" charset="0"/>
            </a:endParaRPr>
          </a:p>
        </p:txBody>
      </p:sp>
      <p:sp>
        <p:nvSpPr>
          <p:cNvPr id="21" name="Shape 200">
            <a:extLst>
              <a:ext uri="{FF2B5EF4-FFF2-40B4-BE49-F238E27FC236}">
                <a16:creationId xmlns:a16="http://schemas.microsoft.com/office/drawing/2014/main" id="{6FF7E644-DC00-9548-A2C0-F875FEE54E30}"/>
              </a:ext>
            </a:extLst>
          </p:cNvPr>
          <p:cNvSpPr/>
          <p:nvPr/>
        </p:nvSpPr>
        <p:spPr>
          <a:xfrm flipV="1">
            <a:off x="-1" y="959529"/>
            <a:ext cx="8832715" cy="38525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4F3C55D8-9546-7D44-A485-896EF70C56AC}"/>
              </a:ext>
            </a:extLst>
          </p:cNvPr>
          <p:cNvSpPr/>
          <p:nvPr/>
        </p:nvSpPr>
        <p:spPr>
          <a:xfrm>
            <a:off x="914304" y="5400645"/>
            <a:ext cx="4399720" cy="666509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>
            <a:solidFill>
              <a:srgbClr val="00775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   </a:t>
            </a:r>
            <a:r>
              <a:rPr lang="ru-RU" sz="24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ПРОДАВЕЦ </a:t>
            </a:r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558A2C3C-2A96-EF4E-B9A7-2CD5518ED233}"/>
              </a:ext>
            </a:extLst>
          </p:cNvPr>
          <p:cNvSpPr/>
          <p:nvPr/>
        </p:nvSpPr>
        <p:spPr>
          <a:xfrm>
            <a:off x="927652" y="1714083"/>
            <a:ext cx="4399721" cy="636783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>
            <a:solidFill>
              <a:srgbClr val="00775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      ЛИЗИНГОДАТЕЛЬ</a:t>
            </a:r>
          </a:p>
        </p:txBody>
      </p:sp>
      <p:pic>
        <p:nvPicPr>
          <p:cNvPr id="15" name="Рисунок 14" descr="Офисный работник">
            <a:extLst>
              <a:ext uri="{FF2B5EF4-FFF2-40B4-BE49-F238E27FC236}">
                <a16:creationId xmlns:a16="http://schemas.microsoft.com/office/drawing/2014/main" id="{0853C13A-3469-1541-9DEB-912C25BEAA4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7722" y="1766706"/>
            <a:ext cx="605437" cy="536713"/>
          </a:xfrm>
          <a:prstGeom prst="rect">
            <a:avLst/>
          </a:prstGeom>
        </p:spPr>
      </p:pic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049954BC-FEB1-6242-9BC0-D8C06125A55B}"/>
              </a:ext>
            </a:extLst>
          </p:cNvPr>
          <p:cNvSpPr/>
          <p:nvPr/>
        </p:nvSpPr>
        <p:spPr>
          <a:xfrm>
            <a:off x="914403" y="3518839"/>
            <a:ext cx="4399720" cy="666509"/>
          </a:xfrm>
          <a:prstGeom prst="roundRect">
            <a:avLst>
              <a:gd name="adj" fmla="val 0"/>
            </a:avLst>
          </a:prstGeom>
          <a:solidFill>
            <a:srgbClr val="2E925F"/>
          </a:solidFill>
          <a:ln>
            <a:solidFill>
              <a:srgbClr val="00775A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       </a:t>
            </a:r>
            <a:r>
              <a:rPr lang="ru-RU" sz="240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ЛИЗИНГОПОЛУЧАТЕЛЬ </a:t>
            </a:r>
          </a:p>
        </p:txBody>
      </p:sp>
      <p:pic>
        <p:nvPicPr>
          <p:cNvPr id="16" name="Рисунок 15" descr="Фермер">
            <a:extLst>
              <a:ext uri="{FF2B5EF4-FFF2-40B4-BE49-F238E27FC236}">
                <a16:creationId xmlns:a16="http://schemas.microsoft.com/office/drawing/2014/main" id="{3AAD5532-E85B-6245-BC23-1AAEA9CA448D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1760" y="3595627"/>
            <a:ext cx="608151" cy="5367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E6A28C-CC83-C94B-B652-CF45EE2BF7F2}"/>
              </a:ext>
            </a:extLst>
          </p:cNvPr>
          <p:cNvSpPr txBox="1"/>
          <p:nvPr/>
        </p:nvSpPr>
        <p:spPr>
          <a:xfrm>
            <a:off x="5830957" y="1470989"/>
            <a:ext cx="51796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Физ. / Юр.  лицо</a:t>
            </a:r>
          </a:p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приобретает имущество в собственность у продавца</a:t>
            </a:r>
          </a:p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предоставляет имущество в аренду лизингополучателю</a:t>
            </a:r>
          </a:p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на определенный срок               за определенную плату</a:t>
            </a:r>
          </a:p>
        </p:txBody>
      </p:sp>
      <p:pic>
        <p:nvPicPr>
          <p:cNvPr id="23" name="Рисунок 22" descr="Пользователь">
            <a:extLst>
              <a:ext uri="{FF2B5EF4-FFF2-40B4-BE49-F238E27FC236}">
                <a16:creationId xmlns:a16="http://schemas.microsoft.com/office/drawing/2014/main" id="{3774F0BC-2A63-934C-BA3E-E9EE7189DA7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4470" y="5459042"/>
            <a:ext cx="549714" cy="54971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5A38D87-217B-734D-A6FE-32AFAC230296}"/>
              </a:ext>
            </a:extLst>
          </p:cNvPr>
          <p:cNvSpPr txBox="1"/>
          <p:nvPr/>
        </p:nvSpPr>
        <p:spPr>
          <a:xfrm>
            <a:off x="6917631" y="5433384"/>
            <a:ext cx="3342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Физ. / Юр.  лицо</a:t>
            </a:r>
          </a:p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продает имущество лизингодателю</a:t>
            </a:r>
          </a:p>
        </p:txBody>
      </p:sp>
      <p:pic>
        <p:nvPicPr>
          <p:cNvPr id="17" name="Рисунок 16" descr="Месячный календарь">
            <a:extLst>
              <a:ext uri="{FF2B5EF4-FFF2-40B4-BE49-F238E27FC236}">
                <a16:creationId xmlns:a16="http://schemas.microsoft.com/office/drawing/2014/main" id="{0ACED580-CCAC-1C45-825C-488A6F57B98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579704" y="2564462"/>
            <a:ext cx="579791" cy="579791"/>
          </a:xfrm>
          <a:prstGeom prst="rect">
            <a:avLst/>
          </a:prstGeom>
        </p:spPr>
      </p:pic>
      <p:pic>
        <p:nvPicPr>
          <p:cNvPr id="25" name="Рисунок 24" descr="Деньги">
            <a:extLst>
              <a:ext uri="{FF2B5EF4-FFF2-40B4-BE49-F238E27FC236}">
                <a16:creationId xmlns:a16="http://schemas.microsoft.com/office/drawing/2014/main" id="{3E5079EF-BA50-234E-AB83-05A0B194C6B8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490719" y="2543578"/>
            <a:ext cx="579792" cy="579792"/>
          </a:xfrm>
          <a:prstGeom prst="rect">
            <a:avLst/>
          </a:prstGeom>
        </p:spPr>
      </p:pic>
      <p:pic>
        <p:nvPicPr>
          <p:cNvPr id="28" name="Рисунок 27" descr="Конференц-зал">
            <a:extLst>
              <a:ext uri="{FF2B5EF4-FFF2-40B4-BE49-F238E27FC236}">
                <a16:creationId xmlns:a16="http://schemas.microsoft.com/office/drawing/2014/main" id="{4277371B-4E9E-0F49-BEF5-A7E3B71FE8FA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885096" y="5396269"/>
            <a:ext cx="785199" cy="785199"/>
          </a:xfrm>
          <a:prstGeom prst="rect">
            <a:avLst/>
          </a:prstGeom>
        </p:spPr>
      </p:pic>
      <p:pic>
        <p:nvPicPr>
          <p:cNvPr id="6" name="Рисунок 5" descr="Мужчина">
            <a:extLst>
              <a:ext uri="{FF2B5EF4-FFF2-40B4-BE49-F238E27FC236}">
                <a16:creationId xmlns:a16="http://schemas.microsoft.com/office/drawing/2014/main" id="{F02193B8-A35B-7246-BE9D-4F83328109E5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258406" y="1301476"/>
            <a:ext cx="505999" cy="505999"/>
          </a:xfrm>
          <a:prstGeom prst="rect">
            <a:avLst/>
          </a:prstGeom>
        </p:spPr>
      </p:pic>
      <p:pic>
        <p:nvPicPr>
          <p:cNvPr id="9" name="Рисунок 8" descr="Здание">
            <a:extLst>
              <a:ext uri="{FF2B5EF4-FFF2-40B4-BE49-F238E27FC236}">
                <a16:creationId xmlns:a16="http://schemas.microsoft.com/office/drawing/2014/main" id="{DE62A62F-CFC4-7A43-AD0E-0BB0E7B3E5A7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163208" y="1310610"/>
            <a:ext cx="505999" cy="50599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25E3AFF-8F52-A44B-BEE3-168B0C5336C6}"/>
              </a:ext>
            </a:extLst>
          </p:cNvPr>
          <p:cNvSpPr txBox="1"/>
          <p:nvPr/>
        </p:nvSpPr>
        <p:spPr>
          <a:xfrm>
            <a:off x="5725038" y="3418953"/>
            <a:ext cx="5697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Физ. / Юр.  лицо</a:t>
            </a:r>
          </a:p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принимает имущество во временное владение и пользование</a:t>
            </a:r>
          </a:p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на определенный срок                за определенную плату</a:t>
            </a:r>
          </a:p>
        </p:txBody>
      </p:sp>
      <p:pic>
        <p:nvPicPr>
          <p:cNvPr id="27" name="Рисунок 26" descr="Месячный календарь">
            <a:extLst>
              <a:ext uri="{FF2B5EF4-FFF2-40B4-BE49-F238E27FC236}">
                <a16:creationId xmlns:a16="http://schemas.microsoft.com/office/drawing/2014/main" id="{1D8CF08E-CB73-0647-BCD7-814C0FD8E975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67159" y="4338524"/>
            <a:ext cx="579791" cy="579791"/>
          </a:xfrm>
          <a:prstGeom prst="rect">
            <a:avLst/>
          </a:prstGeom>
        </p:spPr>
      </p:pic>
      <p:pic>
        <p:nvPicPr>
          <p:cNvPr id="30" name="Рисунок 29" descr="Деньги">
            <a:extLst>
              <a:ext uri="{FF2B5EF4-FFF2-40B4-BE49-F238E27FC236}">
                <a16:creationId xmlns:a16="http://schemas.microsoft.com/office/drawing/2014/main" id="{47CA72E5-6316-CC47-BC65-8F421DCF9805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378175" y="4332826"/>
            <a:ext cx="579792" cy="579792"/>
          </a:xfrm>
          <a:prstGeom prst="rect">
            <a:avLst/>
          </a:prstGeom>
        </p:spPr>
      </p:pic>
      <p:pic>
        <p:nvPicPr>
          <p:cNvPr id="26" name="Рисунок 25" descr="Мужчина">
            <a:extLst>
              <a:ext uri="{FF2B5EF4-FFF2-40B4-BE49-F238E27FC236}">
                <a16:creationId xmlns:a16="http://schemas.microsoft.com/office/drawing/2014/main" id="{1AB27708-FAA9-114E-BE6A-EC025D164D6D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376530" y="3256797"/>
            <a:ext cx="505999" cy="505999"/>
          </a:xfrm>
          <a:prstGeom prst="rect">
            <a:avLst/>
          </a:prstGeom>
        </p:spPr>
      </p:pic>
      <p:pic>
        <p:nvPicPr>
          <p:cNvPr id="29" name="Рисунок 28" descr="Здание">
            <a:extLst>
              <a:ext uri="{FF2B5EF4-FFF2-40B4-BE49-F238E27FC236}">
                <a16:creationId xmlns:a16="http://schemas.microsoft.com/office/drawing/2014/main" id="{CF9E92EC-6213-D74C-A2A3-F310A93A7856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382877" y="3268082"/>
            <a:ext cx="505999" cy="50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04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:a16="http://schemas.microsoft.com/office/drawing/2014/main" id="{D3783BC8-F318-0A41-9626-F82BF0CEB67F}"/>
              </a:ext>
            </a:extLst>
          </p:cNvPr>
          <p:cNvSpPr/>
          <p:nvPr/>
        </p:nvSpPr>
        <p:spPr>
          <a:xfrm>
            <a:off x="759655" y="2276162"/>
            <a:ext cx="1252026" cy="1152838"/>
          </a:xfrm>
          <a:prstGeom prst="ellipse">
            <a:avLst/>
          </a:prstGeom>
          <a:solidFill>
            <a:srgbClr val="2E925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AEEB66-4C46-0F4D-9759-4C88E62B3E81}"/>
              </a:ext>
            </a:extLst>
          </p:cNvPr>
          <p:cNvSpPr txBox="1"/>
          <p:nvPr/>
        </p:nvSpPr>
        <p:spPr>
          <a:xfrm>
            <a:off x="1134627" y="1752942"/>
            <a:ext cx="3826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внутренний лизинг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2371E7-DB7C-2F47-AC43-0647BAF43EFF}"/>
              </a:ext>
            </a:extLst>
          </p:cNvPr>
          <p:cNvSpPr txBox="1"/>
          <p:nvPr/>
        </p:nvSpPr>
        <p:spPr>
          <a:xfrm>
            <a:off x="2115560" y="2330727"/>
            <a:ext cx="19215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Лизингодатель и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Лизингополучатель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резиденты РФ</a:t>
            </a: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FA64E86E-3635-5144-AE8B-E2ADF7CFE15B}"/>
              </a:ext>
            </a:extLst>
          </p:cNvPr>
          <p:cNvSpPr/>
          <p:nvPr/>
        </p:nvSpPr>
        <p:spPr>
          <a:xfrm>
            <a:off x="9359500" y="4365590"/>
            <a:ext cx="1252026" cy="1152838"/>
          </a:xfrm>
          <a:prstGeom prst="ellipse">
            <a:avLst/>
          </a:prstGeom>
          <a:solidFill>
            <a:srgbClr val="2E925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95990C2F-2185-9D4A-A3CB-EAB8C63BFF5E}"/>
              </a:ext>
            </a:extLst>
          </p:cNvPr>
          <p:cNvSpPr/>
          <p:nvPr/>
        </p:nvSpPr>
        <p:spPr>
          <a:xfrm>
            <a:off x="9444498" y="2223063"/>
            <a:ext cx="1252026" cy="1152838"/>
          </a:xfrm>
          <a:prstGeom prst="ellipse">
            <a:avLst/>
          </a:prstGeom>
          <a:solidFill>
            <a:srgbClr val="2E925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48C0B307-D60C-BD4E-B6F7-BCC28C5CB977}"/>
              </a:ext>
            </a:extLst>
          </p:cNvPr>
          <p:cNvSpPr/>
          <p:nvPr/>
        </p:nvSpPr>
        <p:spPr>
          <a:xfrm>
            <a:off x="4052285" y="4496510"/>
            <a:ext cx="1252026" cy="1152838"/>
          </a:xfrm>
          <a:prstGeom prst="ellipse">
            <a:avLst/>
          </a:prstGeom>
          <a:solidFill>
            <a:srgbClr val="2E925F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EFE52775-22B7-AC47-8CFC-363B77C474D7}"/>
              </a:ext>
            </a:extLst>
          </p:cNvPr>
          <p:cNvSpPr/>
          <p:nvPr/>
        </p:nvSpPr>
        <p:spPr>
          <a:xfrm>
            <a:off x="785443" y="4496510"/>
            <a:ext cx="1252026" cy="1152838"/>
          </a:xfrm>
          <a:prstGeom prst="ellipse">
            <a:avLst/>
          </a:prstGeom>
          <a:solidFill>
            <a:srgbClr val="2E925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Два мужчины">
            <a:extLst>
              <a:ext uri="{FF2B5EF4-FFF2-40B4-BE49-F238E27FC236}">
                <a16:creationId xmlns:a16="http://schemas.microsoft.com/office/drawing/2014/main" id="{EDBD98F6-B90F-594E-81F4-A1812F3C1C0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916" y="2337817"/>
            <a:ext cx="923330" cy="923330"/>
          </a:xfrm>
          <a:prstGeom prst="rect">
            <a:avLst/>
          </a:prstGeom>
        </p:spPr>
      </p:pic>
      <p:sp>
        <p:nvSpPr>
          <p:cNvPr id="104" name="Shape 104"/>
          <p:cNvSpPr/>
          <p:nvPr/>
        </p:nvSpPr>
        <p:spPr>
          <a:xfrm>
            <a:off x="611924" y="326901"/>
            <a:ext cx="3734646" cy="57913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3857" dirty="0">
                <a:latin typeface="Arial Narrow" panose="020B0604020202020204" pitchFamily="34" charset="0"/>
                <a:ea typeface="+mj-ea"/>
                <a:cs typeface="Arial Narrow" panose="020B0604020202020204" pitchFamily="34" charset="0"/>
              </a:rPr>
              <a:t>ВИДЫ ЛИЗИНГА</a:t>
            </a:r>
            <a:endParaRPr sz="2800" dirty="0">
              <a:latin typeface="Arial Narrow" panose="020B0604020202020204" pitchFamily="34" charset="0"/>
              <a:ea typeface="+mj-ea"/>
              <a:cs typeface="Arial Narrow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606CF1-5491-3346-A598-C92B1F2FB44D}"/>
              </a:ext>
            </a:extLst>
          </p:cNvPr>
          <p:cNvSpPr txBox="1"/>
          <p:nvPr/>
        </p:nvSpPr>
        <p:spPr>
          <a:xfrm>
            <a:off x="6401870" y="1755279"/>
            <a:ext cx="4747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выкупной лизинг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E1F033-09DE-8242-9C54-73060E8BB154}"/>
              </a:ext>
            </a:extLst>
          </p:cNvPr>
          <p:cNvSpPr txBox="1"/>
          <p:nvPr/>
        </p:nvSpPr>
        <p:spPr>
          <a:xfrm>
            <a:off x="1134627" y="3974378"/>
            <a:ext cx="4059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международный лизинг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635005-EBE7-1945-9386-95D9A05BAC31}"/>
              </a:ext>
            </a:extLst>
          </p:cNvPr>
          <p:cNvSpPr txBox="1"/>
          <p:nvPr/>
        </p:nvSpPr>
        <p:spPr>
          <a:xfrm>
            <a:off x="6347794" y="3974378"/>
            <a:ext cx="4290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2E925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невыкупной лизинг</a:t>
            </a:r>
          </a:p>
        </p:txBody>
      </p:sp>
      <p:sp>
        <p:nvSpPr>
          <p:cNvPr id="21" name="Shape 200">
            <a:extLst>
              <a:ext uri="{FF2B5EF4-FFF2-40B4-BE49-F238E27FC236}">
                <a16:creationId xmlns:a16="http://schemas.microsoft.com/office/drawing/2014/main" id="{85937823-3A9C-5740-8587-2C4DD7649249}"/>
              </a:ext>
            </a:extLst>
          </p:cNvPr>
          <p:cNvSpPr/>
          <p:nvPr/>
        </p:nvSpPr>
        <p:spPr>
          <a:xfrm>
            <a:off x="0" y="1053257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pic>
        <p:nvPicPr>
          <p:cNvPr id="14" name="Рисунок 13" descr="Мужчина">
            <a:extLst>
              <a:ext uri="{FF2B5EF4-FFF2-40B4-BE49-F238E27FC236}">
                <a16:creationId xmlns:a16="http://schemas.microsoft.com/office/drawing/2014/main" id="{BCA2F24C-61DB-1949-80AC-4E3E2E5F16D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6916" y="4581839"/>
            <a:ext cx="923330" cy="923330"/>
          </a:xfrm>
          <a:prstGeom prst="rect">
            <a:avLst/>
          </a:prstGeom>
        </p:spPr>
      </p:pic>
      <p:pic>
        <p:nvPicPr>
          <p:cNvPr id="22" name="Рисунок 21" descr="Мужчина">
            <a:extLst>
              <a:ext uri="{FF2B5EF4-FFF2-40B4-BE49-F238E27FC236}">
                <a16:creationId xmlns:a16="http://schemas.microsoft.com/office/drawing/2014/main" id="{614887BE-6E42-E047-8C34-88C0A8A500A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35913" y="4581839"/>
            <a:ext cx="923330" cy="92333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B15476-320D-EC46-B805-C652ED32A766}"/>
              </a:ext>
            </a:extLst>
          </p:cNvPr>
          <p:cNvSpPr txBox="1"/>
          <p:nvPr/>
        </p:nvSpPr>
        <p:spPr>
          <a:xfrm>
            <a:off x="2120346" y="4545495"/>
            <a:ext cx="19319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Лизингодатель или 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Лизингополучатель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НЕ резидент РФ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9201B1-BEB6-324B-AF11-389B39E06AE0}"/>
              </a:ext>
            </a:extLst>
          </p:cNvPr>
          <p:cNvSpPr txBox="1"/>
          <p:nvPr/>
        </p:nvSpPr>
        <p:spPr>
          <a:xfrm>
            <a:off x="6347795" y="2314192"/>
            <a:ext cx="3180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Предусматривает переход 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права собственности на предмет 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лизинга к лизингополучателю</a:t>
            </a:r>
          </a:p>
        </p:txBody>
      </p:sp>
      <p:pic>
        <p:nvPicPr>
          <p:cNvPr id="23" name="Рисунок 22" descr="Контрольный список">
            <a:extLst>
              <a:ext uri="{FF2B5EF4-FFF2-40B4-BE49-F238E27FC236}">
                <a16:creationId xmlns:a16="http://schemas.microsoft.com/office/drawing/2014/main" id="{BC499F27-424B-394C-A235-0AD656FFC43C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13311" y="2323122"/>
            <a:ext cx="914400" cy="9144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0FBF03C-6B7D-0944-A5FF-EBE6A7E9B300}"/>
              </a:ext>
            </a:extLst>
          </p:cNvPr>
          <p:cNvSpPr txBox="1"/>
          <p:nvPr/>
        </p:nvSpPr>
        <p:spPr>
          <a:xfrm>
            <a:off x="6374296" y="4651513"/>
            <a:ext cx="2081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Условия о выкупе НЕ</a:t>
            </a:r>
          </a:p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предусматривает</a:t>
            </a:r>
          </a:p>
        </p:txBody>
      </p:sp>
      <p:pic>
        <p:nvPicPr>
          <p:cNvPr id="26" name="Рисунок 25" descr="Договор (справа налево)">
            <a:extLst>
              <a:ext uri="{FF2B5EF4-FFF2-40B4-BE49-F238E27FC236}">
                <a16:creationId xmlns:a16="http://schemas.microsoft.com/office/drawing/2014/main" id="{A3565984-F37C-2345-B7D1-711676561F47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528313" y="448480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31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611923" y="326901"/>
            <a:ext cx="2924653" cy="57913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ru-RU" sz="3857" dirty="0">
                <a:latin typeface="Arial Narrow" panose="020B0604020202020204" pitchFamily="34" charset="0"/>
                <a:ea typeface="+mj-ea"/>
                <a:cs typeface="Arial Narrow" panose="020B0604020202020204" pitchFamily="34" charset="0"/>
              </a:rPr>
              <a:t>СУБЛИЗИНГ</a:t>
            </a:r>
            <a:endParaRPr dirty="0">
              <a:latin typeface="Arial Narrow" panose="020B0604020202020204" pitchFamily="34" charset="0"/>
              <a:ea typeface="+mj-ea"/>
              <a:cs typeface="Arial Narrow" panose="020B0604020202020204" pitchFamily="34" charset="0"/>
            </a:endParaRPr>
          </a:p>
        </p:txBody>
      </p:sp>
      <p:sp>
        <p:nvSpPr>
          <p:cNvPr id="21" name="Shape 200">
            <a:extLst>
              <a:ext uri="{FF2B5EF4-FFF2-40B4-BE49-F238E27FC236}">
                <a16:creationId xmlns:a16="http://schemas.microsoft.com/office/drawing/2014/main" id="{85937823-3A9C-5740-8587-2C4DD7649249}"/>
              </a:ext>
            </a:extLst>
          </p:cNvPr>
          <p:cNvSpPr/>
          <p:nvPr/>
        </p:nvSpPr>
        <p:spPr>
          <a:xfrm>
            <a:off x="0" y="1089928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150FE39-E6CA-D747-BE6F-5859F0698CF0}"/>
              </a:ext>
            </a:extLst>
          </p:cNvPr>
          <p:cNvSpPr/>
          <p:nvPr/>
        </p:nvSpPr>
        <p:spPr>
          <a:xfrm>
            <a:off x="4246179" y="1343553"/>
            <a:ext cx="3699642" cy="547389"/>
          </a:xfrm>
          <a:prstGeom prst="rect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ЛИЗИНГОДАТЕЛЬ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6EAD508-1DAC-3442-AD27-CC9BE89DB4E3}"/>
              </a:ext>
            </a:extLst>
          </p:cNvPr>
          <p:cNvSpPr/>
          <p:nvPr/>
        </p:nvSpPr>
        <p:spPr>
          <a:xfrm>
            <a:off x="8626371" y="2977746"/>
            <a:ext cx="3096687" cy="599167"/>
          </a:xfrm>
          <a:prstGeom prst="rect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ЛИЗИНГОПОЛУЧАТЕЛЬ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ECF635D-157A-EC41-8DAB-CE3B07692502}"/>
              </a:ext>
            </a:extLst>
          </p:cNvPr>
          <p:cNvSpPr/>
          <p:nvPr/>
        </p:nvSpPr>
        <p:spPr>
          <a:xfrm>
            <a:off x="468942" y="2997619"/>
            <a:ext cx="3067634" cy="599167"/>
          </a:xfrm>
          <a:prstGeom prst="rect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ПОСТАВЩИК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5AB10BD8-17FC-DA4D-ABB0-C9A13FFEFDDF}"/>
              </a:ext>
            </a:extLst>
          </p:cNvPr>
          <p:cNvSpPr/>
          <p:nvPr/>
        </p:nvSpPr>
        <p:spPr>
          <a:xfrm>
            <a:off x="1643172" y="2168446"/>
            <a:ext cx="3749100" cy="449039"/>
          </a:xfrm>
          <a:prstGeom prst="ellipse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Договор купли-продажи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604AF6BF-B34C-7847-A079-3F7C1B79907D}"/>
              </a:ext>
            </a:extLst>
          </p:cNvPr>
          <p:cNvSpPr/>
          <p:nvPr/>
        </p:nvSpPr>
        <p:spPr>
          <a:xfrm>
            <a:off x="7113188" y="2148576"/>
            <a:ext cx="3749100" cy="488778"/>
          </a:xfrm>
          <a:prstGeom prst="ellipse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Договор лизинга</a:t>
            </a: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C2B7CC0D-B1CA-B444-922E-A5DC17DC1173}"/>
              </a:ext>
            </a:extLst>
          </p:cNvPr>
          <p:cNvSpPr/>
          <p:nvPr/>
        </p:nvSpPr>
        <p:spPr>
          <a:xfrm>
            <a:off x="4346570" y="2971326"/>
            <a:ext cx="3435641" cy="652353"/>
          </a:xfrm>
          <a:prstGeom prst="ellipse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Поставка имущества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B19E09C4-D47C-1B4B-BF1A-4907B7DA9916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3200400" y="1617248"/>
            <a:ext cx="1045779" cy="551198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CCED6FBE-4013-FE46-B22F-DA36C4380485}"/>
              </a:ext>
            </a:extLst>
          </p:cNvPr>
          <p:cNvCxnSpPr>
            <a:cxnSpLocks/>
            <a:stCxn id="3" idx="3"/>
            <a:endCxn id="18" idx="0"/>
          </p:cNvCxnSpPr>
          <p:nvPr/>
        </p:nvCxnSpPr>
        <p:spPr>
          <a:xfrm>
            <a:off x="7945821" y="1617248"/>
            <a:ext cx="1041917" cy="531328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D1AA7EA6-0508-3C46-BB71-2E85C001E89A}"/>
              </a:ext>
            </a:extLst>
          </p:cNvPr>
          <p:cNvCxnSpPr>
            <a:cxnSpLocks/>
          </p:cNvCxnSpPr>
          <p:nvPr/>
        </p:nvCxnSpPr>
        <p:spPr>
          <a:xfrm flipV="1">
            <a:off x="1963271" y="2590892"/>
            <a:ext cx="662383" cy="406726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A41B27FE-CD1C-3844-B78B-E1B9AD2A6318}"/>
              </a:ext>
            </a:extLst>
          </p:cNvPr>
          <p:cNvCxnSpPr>
            <a:cxnSpLocks/>
          </p:cNvCxnSpPr>
          <p:nvPr/>
        </p:nvCxnSpPr>
        <p:spPr>
          <a:xfrm flipH="1" flipV="1">
            <a:off x="9413404" y="2637354"/>
            <a:ext cx="851333" cy="360264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528C5831-04C4-2243-A170-4226C3E2DA23}"/>
              </a:ext>
            </a:extLst>
          </p:cNvPr>
          <p:cNvCxnSpPr>
            <a:stCxn id="16" idx="3"/>
            <a:endCxn id="22" idx="2"/>
          </p:cNvCxnSpPr>
          <p:nvPr/>
        </p:nvCxnSpPr>
        <p:spPr>
          <a:xfrm>
            <a:off x="3536576" y="3297203"/>
            <a:ext cx="809994" cy="300"/>
          </a:xfrm>
          <a:prstGeom prst="line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2DB8869F-6855-5648-85BC-3A88AD000999}"/>
              </a:ext>
            </a:extLst>
          </p:cNvPr>
          <p:cNvCxnSpPr>
            <a:stCxn id="22" idx="6"/>
            <a:endCxn id="15" idx="1"/>
          </p:cNvCxnSpPr>
          <p:nvPr/>
        </p:nvCxnSpPr>
        <p:spPr>
          <a:xfrm flipV="1">
            <a:off x="7782211" y="3277330"/>
            <a:ext cx="844160" cy="20173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3" name="Овал 52">
            <a:extLst>
              <a:ext uri="{FF2B5EF4-FFF2-40B4-BE49-F238E27FC236}">
                <a16:creationId xmlns:a16="http://schemas.microsoft.com/office/drawing/2014/main" id="{85D76734-7517-7D42-B254-708699986399}"/>
              </a:ext>
            </a:extLst>
          </p:cNvPr>
          <p:cNvSpPr/>
          <p:nvPr/>
        </p:nvSpPr>
        <p:spPr>
          <a:xfrm>
            <a:off x="6808077" y="4139997"/>
            <a:ext cx="2275487" cy="650558"/>
          </a:xfrm>
          <a:prstGeom prst="ellipse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Договор сублизинга</a:t>
            </a: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A4BA9389-E35C-7549-80B3-1EAF9E7881F1}"/>
              </a:ext>
            </a:extLst>
          </p:cNvPr>
          <p:cNvSpPr/>
          <p:nvPr/>
        </p:nvSpPr>
        <p:spPr>
          <a:xfrm>
            <a:off x="7691598" y="5333465"/>
            <a:ext cx="3067634" cy="599167"/>
          </a:xfrm>
          <a:prstGeom prst="rect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СУБЛИЗИНГОПОЛУЧАТЕЛЬ</a:t>
            </a:r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D541D429-208A-8748-A3FD-182B03D24021}"/>
              </a:ext>
            </a:extLst>
          </p:cNvPr>
          <p:cNvSpPr/>
          <p:nvPr/>
        </p:nvSpPr>
        <p:spPr>
          <a:xfrm>
            <a:off x="9413404" y="4139997"/>
            <a:ext cx="2275487" cy="650558"/>
          </a:xfrm>
          <a:prstGeom prst="ellipse">
            <a:avLst/>
          </a:prstGeom>
          <a:ln w="25400">
            <a:solidFill>
              <a:srgbClr val="2E925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Поставка имущества</a:t>
            </a:r>
          </a:p>
        </p:txBody>
      </p: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id="{7EEA9ADC-1A92-354A-B2F0-B931FFD1ACB4}"/>
              </a:ext>
            </a:extLst>
          </p:cNvPr>
          <p:cNvCxnSpPr>
            <a:cxnSpLocks/>
          </p:cNvCxnSpPr>
          <p:nvPr/>
        </p:nvCxnSpPr>
        <p:spPr>
          <a:xfrm flipH="1">
            <a:off x="8310282" y="3596786"/>
            <a:ext cx="1425389" cy="543211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49B0E8FC-3E91-0043-9930-2C1A00772EA5}"/>
              </a:ext>
            </a:extLst>
          </p:cNvPr>
          <p:cNvCxnSpPr>
            <a:stCxn id="54" idx="0"/>
          </p:cNvCxnSpPr>
          <p:nvPr/>
        </p:nvCxnSpPr>
        <p:spPr>
          <a:xfrm flipH="1" flipV="1">
            <a:off x="8310282" y="4790555"/>
            <a:ext cx="915133" cy="542910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A73E8817-5270-1242-B8F6-A7F3B4FD772E}"/>
              </a:ext>
            </a:extLst>
          </p:cNvPr>
          <p:cNvCxnSpPr>
            <a:stCxn id="59" idx="4"/>
          </p:cNvCxnSpPr>
          <p:nvPr/>
        </p:nvCxnSpPr>
        <p:spPr>
          <a:xfrm flipH="1">
            <a:off x="9641541" y="4790555"/>
            <a:ext cx="909607" cy="542910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7145C7B5-4E8F-C643-9652-30006638482F}"/>
              </a:ext>
            </a:extLst>
          </p:cNvPr>
          <p:cNvCxnSpPr>
            <a:stCxn id="15" idx="2"/>
            <a:endCxn id="59" idx="0"/>
          </p:cNvCxnSpPr>
          <p:nvPr/>
        </p:nvCxnSpPr>
        <p:spPr>
          <a:xfrm>
            <a:off x="10174715" y="3576913"/>
            <a:ext cx="376433" cy="563084"/>
          </a:xfrm>
          <a:prstGeom prst="line">
            <a:avLst/>
          </a:prstGeom>
          <a:ln w="25400" cmpd="sng"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C9597DC5-D2F2-6345-8348-ADB76D181B92}"/>
              </a:ext>
            </a:extLst>
          </p:cNvPr>
          <p:cNvGrpSpPr/>
          <p:nvPr/>
        </p:nvGrpSpPr>
        <p:grpSpPr>
          <a:xfrm>
            <a:off x="445852" y="4177974"/>
            <a:ext cx="5318844" cy="1847422"/>
            <a:chOff x="445852" y="4085210"/>
            <a:chExt cx="5318844" cy="1847422"/>
          </a:xfrm>
        </p:grpSpPr>
        <p:sp>
          <p:nvSpPr>
            <p:cNvPr id="75" name="Скругленный прямоугольник 74">
              <a:extLst>
                <a:ext uri="{FF2B5EF4-FFF2-40B4-BE49-F238E27FC236}">
                  <a16:creationId xmlns:a16="http://schemas.microsoft.com/office/drawing/2014/main" id="{907F9B1E-7354-6740-A86A-ECF66F6550A0}"/>
                </a:ext>
              </a:extLst>
            </p:cNvPr>
            <p:cNvSpPr/>
            <p:nvPr/>
          </p:nvSpPr>
          <p:spPr>
            <a:xfrm>
              <a:off x="445852" y="4085210"/>
              <a:ext cx="5318844" cy="618254"/>
            </a:xfrm>
            <a:prstGeom prst="roundRect">
              <a:avLst>
                <a:gd name="adj" fmla="val 0"/>
              </a:avLst>
            </a:prstGeom>
            <a:solidFill>
              <a:srgbClr val="2E925F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90096BF-35DA-D544-AEE9-89B757A913F5}"/>
                </a:ext>
              </a:extLst>
            </p:cNvPr>
            <p:cNvSpPr txBox="1"/>
            <p:nvPr/>
          </p:nvSpPr>
          <p:spPr>
            <a:xfrm>
              <a:off x="602572" y="4182505"/>
              <a:ext cx="516212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RU" sz="2400" dirty="0">
                  <a:solidFill>
                    <a:schemeClr val="bg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СУБЛИЗИНГ – </a:t>
              </a:r>
              <a:r>
                <a:rPr lang="ru-RU" sz="2000" dirty="0">
                  <a:solidFill>
                    <a:schemeClr val="bg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вид поднайма предмета лизинга </a:t>
              </a:r>
            </a:p>
          </p:txBody>
        </p:sp>
        <p:pic>
          <p:nvPicPr>
            <p:cNvPr id="4" name="Рисунок 3" descr="Блок-схема">
              <a:extLst>
                <a:ext uri="{FF2B5EF4-FFF2-40B4-BE49-F238E27FC236}">
                  <a16:creationId xmlns:a16="http://schemas.microsoft.com/office/drawing/2014/main" id="{47167802-8E6D-E647-B3D3-398231F586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741039" y="5018232"/>
              <a:ext cx="914400" cy="9144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02E970B-1361-154D-A916-0EE27EB91BF7}"/>
                </a:ext>
              </a:extLst>
            </p:cNvPr>
            <p:cNvSpPr txBox="1"/>
            <p:nvPr/>
          </p:nvSpPr>
          <p:spPr>
            <a:xfrm>
              <a:off x="2067329" y="5181602"/>
              <a:ext cx="251222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Обязательно письменное </a:t>
              </a:r>
            </a:p>
            <a:p>
              <a:r>
                <a:rPr lang="ru-RU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согласие лизингодателя</a:t>
              </a:r>
            </a:p>
          </p:txBody>
        </p:sp>
        <p:pic>
          <p:nvPicPr>
            <p:cNvPr id="10" name="Рисунок 9" descr="Предупреждение">
              <a:extLst>
                <a:ext uri="{FF2B5EF4-FFF2-40B4-BE49-F238E27FC236}">
                  <a16:creationId xmlns:a16="http://schemas.microsoft.com/office/drawing/2014/main" id="{1D123B0D-7846-4448-BA4F-6FEDE7D5AF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90138" y="5018232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9319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title"/>
          </p:nvPr>
        </p:nvSpPr>
        <p:spPr>
          <a:xfrm>
            <a:off x="361100" y="420007"/>
            <a:ext cx="10515600" cy="443605"/>
          </a:xfrm>
          <a:prstGeom prst="rect">
            <a:avLst/>
          </a:prstGeom>
        </p:spPr>
        <p:txBody>
          <a:bodyPr>
            <a:noAutofit/>
          </a:bodyPr>
          <a:lstStyle>
            <a:defPPr/>
            <a:lvl1pPr lvl="0"/>
          </a:lstStyle>
          <a:p>
            <a:pPr lvl="0" defTabSz="457200" fontAlgn="base">
              <a:spcBef>
                <a:spcPts val="1200"/>
              </a:spcBef>
              <a:spcAft>
                <a:spcPts val="100"/>
              </a:spcAft>
            </a:pPr>
            <a:r>
              <a:rPr lang="ru-RU" sz="3600" dirty="0">
                <a:latin typeface="Arial Narrow" panose="020B0604020202020204" pitchFamily="34" charset="0"/>
                <a:cs typeface="Arial Narrow" panose="020B0604020202020204" pitchFamily="34" charset="0"/>
              </a:rPr>
              <a:t>ПРАВО СОБСТВЕННОСТИ НА ПРЕДМЕТ ЛИЗИНГА</a:t>
            </a:r>
            <a:endParaRPr lang="ru-RU" altLang="ru-RU" sz="3600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11" name="Shape 200">
            <a:extLst>
              <a:ext uri="{FF2B5EF4-FFF2-40B4-BE49-F238E27FC236}">
                <a16:creationId xmlns:a16="http://schemas.microsoft.com/office/drawing/2014/main" id="{260C48C1-884A-9541-9A21-19AD64911B6B}"/>
              </a:ext>
            </a:extLst>
          </p:cNvPr>
          <p:cNvSpPr/>
          <p:nvPr/>
        </p:nvSpPr>
        <p:spPr>
          <a:xfrm>
            <a:off x="0" y="1130483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010C618-692B-774D-B6D4-B4C5960D1C62}"/>
              </a:ext>
            </a:extLst>
          </p:cNvPr>
          <p:cNvSpPr/>
          <p:nvPr/>
        </p:nvSpPr>
        <p:spPr>
          <a:xfrm>
            <a:off x="3829878" y="1775786"/>
            <a:ext cx="4757531" cy="914400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highlight>
                  <a:srgbClr val="2E925F"/>
                </a:highlight>
                <a:latin typeface="Arial Narrow" panose="020B0604020202020204" pitchFamily="34" charset="0"/>
                <a:cs typeface="Arial Narrow" panose="020B0604020202020204" pitchFamily="34" charset="0"/>
              </a:rPr>
              <a:t>ЛИЗИНГОДАТЕЛЬ - СОБСТВЕННИК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23E5293-3B4D-4C48-A3F8-CA599876AD31}"/>
              </a:ext>
            </a:extLst>
          </p:cNvPr>
          <p:cNvSpPr/>
          <p:nvPr/>
        </p:nvSpPr>
        <p:spPr>
          <a:xfrm>
            <a:off x="1510748" y="3392548"/>
            <a:ext cx="2650434" cy="1043609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Право распоряжения</a:t>
            </a:r>
          </a:p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(право на изъятие)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671DE72-7130-6E44-8E06-52F46F8A26CD}"/>
              </a:ext>
            </a:extLst>
          </p:cNvPr>
          <p:cNvSpPr/>
          <p:nvPr/>
        </p:nvSpPr>
        <p:spPr>
          <a:xfrm>
            <a:off x="4903304" y="3392548"/>
            <a:ext cx="2650434" cy="1043609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Право владения</a:t>
            </a:r>
          </a:p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(в полном объеме)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0A93ADCC-8D5F-F741-8E6F-6A76D7967509}"/>
              </a:ext>
            </a:extLst>
          </p:cNvPr>
          <p:cNvSpPr/>
          <p:nvPr/>
        </p:nvSpPr>
        <p:spPr>
          <a:xfrm>
            <a:off x="8309114" y="3392548"/>
            <a:ext cx="2650434" cy="1043609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Право пользования</a:t>
            </a:r>
          </a:p>
          <a:p>
            <a:pPr algn="ctr"/>
            <a:r>
              <a:rPr lang="ru-RU" sz="2000" dirty="0">
                <a:latin typeface="Arial Narrow" panose="020B0604020202020204" pitchFamily="34" charset="0"/>
                <a:cs typeface="Arial Narrow" panose="020B0604020202020204" pitchFamily="34" charset="0"/>
              </a:rPr>
              <a:t>(в полном объеме)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5F20147-0338-7E4D-939D-7A50F7529FF7}"/>
              </a:ext>
            </a:extLst>
          </p:cNvPr>
          <p:cNvSpPr/>
          <p:nvPr/>
        </p:nvSpPr>
        <p:spPr>
          <a:xfrm>
            <a:off x="5605670" y="5194844"/>
            <a:ext cx="4651513" cy="897837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ЛИЗИНГОПОЛУЧАТЕЛЬ</a:t>
            </a: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E3A683AA-EF55-7248-A076-16F5246AD8DF}"/>
              </a:ext>
            </a:extLst>
          </p:cNvPr>
          <p:cNvCxnSpPr>
            <a:cxnSpLocks/>
          </p:cNvCxnSpPr>
          <p:nvPr/>
        </p:nvCxnSpPr>
        <p:spPr>
          <a:xfrm>
            <a:off x="2835965" y="3114253"/>
            <a:ext cx="6798365" cy="13252"/>
          </a:xfrm>
          <a:prstGeom prst="line">
            <a:avLst/>
          </a:prstGeom>
          <a:ln w="25400"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70768117-2AC3-E548-BEA3-EF50B2103E15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2835965" y="3114253"/>
            <a:ext cx="0" cy="278295"/>
          </a:xfrm>
          <a:prstGeom prst="line">
            <a:avLst/>
          </a:prstGeom>
          <a:ln w="25400"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DFC80F80-03D7-DB4B-8A3E-16BB091855B6}"/>
              </a:ext>
            </a:extLst>
          </p:cNvPr>
          <p:cNvCxnSpPr>
            <a:cxnSpLocks/>
            <a:endCxn id="23" idx="0"/>
          </p:cNvCxnSpPr>
          <p:nvPr/>
        </p:nvCxnSpPr>
        <p:spPr>
          <a:xfrm>
            <a:off x="9634330" y="3140757"/>
            <a:ext cx="1" cy="251791"/>
          </a:xfrm>
          <a:prstGeom prst="line">
            <a:avLst/>
          </a:prstGeom>
          <a:ln w="25400"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57D6D443-69D2-D54B-9184-1A8DBA867A49}"/>
              </a:ext>
            </a:extLst>
          </p:cNvPr>
          <p:cNvCxnSpPr>
            <a:stCxn id="19" idx="2"/>
          </p:cNvCxnSpPr>
          <p:nvPr/>
        </p:nvCxnSpPr>
        <p:spPr>
          <a:xfrm>
            <a:off x="6208644" y="2690186"/>
            <a:ext cx="6626" cy="675860"/>
          </a:xfrm>
          <a:prstGeom prst="line">
            <a:avLst/>
          </a:prstGeom>
          <a:ln w="25400">
            <a:solidFill>
              <a:srgbClr val="2E92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3D0B4CE5-71AB-4D4B-9C73-2807D7662042}"/>
              </a:ext>
            </a:extLst>
          </p:cNvPr>
          <p:cNvCxnSpPr>
            <a:cxnSpLocks/>
          </p:cNvCxnSpPr>
          <p:nvPr/>
        </p:nvCxnSpPr>
        <p:spPr>
          <a:xfrm>
            <a:off x="6241773" y="4436157"/>
            <a:ext cx="0" cy="758687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6388488F-0E1F-794C-B309-49D433C20954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9634330" y="4436157"/>
            <a:ext cx="1" cy="758687"/>
          </a:xfrm>
          <a:prstGeom prst="straightConnector1">
            <a:avLst/>
          </a:prstGeom>
          <a:ln w="25400">
            <a:solidFill>
              <a:srgbClr val="2E925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A7FF23D-2689-AE41-844F-1D3A41CD160A}"/>
              </a:ext>
            </a:extLst>
          </p:cNvPr>
          <p:cNvSpPr txBox="1"/>
          <p:nvPr/>
        </p:nvSpPr>
        <p:spPr>
          <a:xfrm>
            <a:off x="1656515" y="5221359"/>
            <a:ext cx="33925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anose="020B0604020202020204" pitchFamily="34" charset="0"/>
                <a:cs typeface="Arial Narrow" panose="020B0604020202020204" pitchFamily="34" charset="0"/>
              </a:rPr>
              <a:t>Предмет лизинга может перейти в собственность лизингополучателя по истечении срока договора</a:t>
            </a:r>
          </a:p>
        </p:txBody>
      </p:sp>
      <p:pic>
        <p:nvPicPr>
          <p:cNvPr id="10" name="Рисунок 9" descr="Направленный вправо указательный палец, тыльная сторона руки">
            <a:extLst>
              <a:ext uri="{FF2B5EF4-FFF2-40B4-BE49-F238E27FC236}">
                <a16:creationId xmlns:a16="http://schemas.microsoft.com/office/drawing/2014/main" id="{95624839-EF5B-1B4C-8673-72DDD15CC88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34881" y="5176122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611924" y="326901"/>
            <a:ext cx="5681614" cy="57913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>
            <a:defPPr/>
            <a:lvl1pPr marL="0" lvl="0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3857" dirty="0">
                <a:latin typeface="Arial Narrow" panose="020B0604020202020204" pitchFamily="34" charset="0"/>
                <a:ea typeface="+mj-ea"/>
                <a:cs typeface="Arial Narrow" panose="020B0604020202020204" pitchFamily="34" charset="0"/>
              </a:rPr>
              <a:t>ЛИЗИНГОВЫЕ ПЛАТЕЖИ</a:t>
            </a:r>
            <a:endParaRPr sz="2800" dirty="0">
              <a:latin typeface="Arial Narrow" panose="020B0604020202020204" pitchFamily="34" charset="0"/>
              <a:ea typeface="+mj-ea"/>
              <a:cs typeface="Arial Narrow" panose="020B0604020202020204" pitchFamily="34" charset="0"/>
            </a:endParaRPr>
          </a:p>
        </p:txBody>
      </p:sp>
      <p:sp>
        <p:nvSpPr>
          <p:cNvPr id="21" name="Shape 200">
            <a:extLst>
              <a:ext uri="{FF2B5EF4-FFF2-40B4-BE49-F238E27FC236}">
                <a16:creationId xmlns:a16="http://schemas.microsoft.com/office/drawing/2014/main" id="{85937823-3A9C-5740-8587-2C4DD7649249}"/>
              </a:ext>
            </a:extLst>
          </p:cNvPr>
          <p:cNvSpPr/>
          <p:nvPr/>
        </p:nvSpPr>
        <p:spPr>
          <a:xfrm>
            <a:off x="0" y="1053257"/>
            <a:ext cx="8775510" cy="13648"/>
          </a:xfrm>
          <a:prstGeom prst="line">
            <a:avLst/>
          </a:prstGeom>
          <a:ln w="25400">
            <a:solidFill>
              <a:srgbClr val="2E925F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BD9E2023-F497-B04C-B043-B558165E4A97}"/>
              </a:ext>
            </a:extLst>
          </p:cNvPr>
          <p:cNvGrpSpPr/>
          <p:nvPr/>
        </p:nvGrpSpPr>
        <p:grpSpPr>
          <a:xfrm>
            <a:off x="2087730" y="1258762"/>
            <a:ext cx="5850336" cy="5352913"/>
            <a:chOff x="2379274" y="1258762"/>
            <a:chExt cx="5850336" cy="5352913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EC17EA5C-7295-2D4D-9CF5-B82C56640DFA}"/>
                </a:ext>
              </a:extLst>
            </p:cNvPr>
            <p:cNvSpPr/>
            <p:nvPr/>
          </p:nvSpPr>
          <p:spPr>
            <a:xfrm>
              <a:off x="2379274" y="1258762"/>
              <a:ext cx="5850336" cy="6105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7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возмещение затрат лизингодателя, связанных с приобретением </a:t>
              </a:r>
            </a:p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и передачей предмета лизинга лизингополучателю</a:t>
              </a:r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43AB2CA0-EAB3-FE4A-8AD2-108B486FDDEA}"/>
                </a:ext>
              </a:extLst>
            </p:cNvPr>
            <p:cNvSpPr/>
            <p:nvPr/>
          </p:nvSpPr>
          <p:spPr>
            <a:xfrm>
              <a:off x="2379274" y="2233149"/>
              <a:ext cx="5850336" cy="59281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7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возмещение затрат, связанных с оказанием других </a:t>
              </a:r>
            </a:p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предусмотренных договором лизинга услуг</a:t>
              </a:r>
              <a:r>
                <a:rPr lang="ru-RU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	</a:t>
              </a:r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50383ECA-638B-1046-AB9D-65F9774E3964}"/>
                </a:ext>
              </a:extLst>
            </p:cNvPr>
            <p:cNvSpPr/>
            <p:nvPr/>
          </p:nvSpPr>
          <p:spPr>
            <a:xfrm>
              <a:off x="2379274" y="6018862"/>
              <a:ext cx="5846791" cy="59281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7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плата за дополнительные услуги лизингодателя, </a:t>
              </a:r>
            </a:p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предусмотренные договором лизинга</a:t>
              </a:r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A640771D-D67E-8B44-9BBE-A23C9B514080}"/>
                </a:ext>
              </a:extLst>
            </p:cNvPr>
            <p:cNvSpPr/>
            <p:nvPr/>
          </p:nvSpPr>
          <p:spPr>
            <a:xfrm>
              <a:off x="2382818" y="3232853"/>
              <a:ext cx="5846792" cy="57132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7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амортизация предмета лизинга за весь срок </a:t>
              </a:r>
            </a:p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действия договора лизинга </a:t>
              </a: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D9967499-65A6-5F4B-9C6C-14B1E368BD26}"/>
                </a:ext>
              </a:extLst>
            </p:cNvPr>
            <p:cNvSpPr/>
            <p:nvPr/>
          </p:nvSpPr>
          <p:spPr>
            <a:xfrm>
              <a:off x="2382818" y="5127400"/>
              <a:ext cx="5843247" cy="57582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7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комиссионное вознаграждение </a:t>
              </a:r>
            </a:p>
          </p:txBody>
        </p: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5B39B773-B20E-2147-A274-ADC2035FCAEE}"/>
                </a:ext>
              </a:extLst>
            </p:cNvPr>
            <p:cNvSpPr/>
            <p:nvPr/>
          </p:nvSpPr>
          <p:spPr>
            <a:xfrm>
              <a:off x="2386363" y="4197950"/>
              <a:ext cx="5843247" cy="57132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00775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компенсация платы лизингодателя за </a:t>
              </a:r>
            </a:p>
            <a:p>
              <a:pPr algn="just"/>
              <a:r>
                <a:rPr lang="ru-RU" dirty="0">
                  <a:solidFill>
                    <a:schemeClr val="tx1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использованные им заемные средства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C059BEC-6293-4248-B573-95F9C04603C0}"/>
              </a:ext>
            </a:extLst>
          </p:cNvPr>
          <p:cNvSpPr txBox="1"/>
          <p:nvPr/>
        </p:nvSpPr>
        <p:spPr>
          <a:xfrm>
            <a:off x="3735421" y="-1417788"/>
            <a:ext cx="1349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ВКЛЮЧАЮТ</a:t>
            </a:r>
          </a:p>
        </p:txBody>
      </p:sp>
      <p:sp>
        <p:nvSpPr>
          <p:cNvPr id="18" name="Freeform 153">
            <a:extLst>
              <a:ext uri="{FF2B5EF4-FFF2-40B4-BE49-F238E27FC236}">
                <a16:creationId xmlns:a16="http://schemas.microsoft.com/office/drawing/2014/main" id="{B7E4FD88-7B6B-BF4B-ABFC-2F31F333DDC7}"/>
              </a:ext>
            </a:extLst>
          </p:cNvPr>
          <p:cNvSpPr>
            <a:spLocks noEditPoints="1"/>
          </p:cNvSpPr>
          <p:nvPr/>
        </p:nvSpPr>
        <p:spPr bwMode="auto">
          <a:xfrm>
            <a:off x="8489160" y="5247004"/>
            <a:ext cx="244539" cy="298396"/>
          </a:xfrm>
          <a:custGeom>
            <a:avLst/>
            <a:gdLst>
              <a:gd name="T0" fmla="*/ 218 w 420"/>
              <a:gd name="T1" fmla="*/ 294 h 474"/>
              <a:gd name="T2" fmla="*/ 172 w 420"/>
              <a:gd name="T3" fmla="*/ 294 h 474"/>
              <a:gd name="T4" fmla="*/ 157 w 420"/>
              <a:gd name="T5" fmla="*/ 294 h 474"/>
              <a:gd name="T6" fmla="*/ 157 w 420"/>
              <a:gd name="T7" fmla="*/ 327 h 474"/>
              <a:gd name="T8" fmla="*/ 212 w 420"/>
              <a:gd name="T9" fmla="*/ 330 h 474"/>
              <a:gd name="T10" fmla="*/ 283 w 420"/>
              <a:gd name="T11" fmla="*/ 330 h 474"/>
              <a:gd name="T12" fmla="*/ 315 w 420"/>
              <a:gd name="T13" fmla="*/ 330 h 474"/>
              <a:gd name="T14" fmla="*/ 330 w 420"/>
              <a:gd name="T15" fmla="*/ 332 h 474"/>
              <a:gd name="T16" fmla="*/ 340 w 420"/>
              <a:gd name="T17" fmla="*/ 353 h 474"/>
              <a:gd name="T18" fmla="*/ 340 w 420"/>
              <a:gd name="T19" fmla="*/ 382 h 474"/>
              <a:gd name="T20" fmla="*/ 336 w 420"/>
              <a:gd name="T21" fmla="*/ 392 h 474"/>
              <a:gd name="T22" fmla="*/ 246 w 420"/>
              <a:gd name="T23" fmla="*/ 393 h 474"/>
              <a:gd name="T24" fmla="*/ 187 w 420"/>
              <a:gd name="T25" fmla="*/ 393 h 474"/>
              <a:gd name="T26" fmla="*/ 160 w 420"/>
              <a:gd name="T27" fmla="*/ 393 h 474"/>
              <a:gd name="T28" fmla="*/ 157 w 420"/>
              <a:gd name="T29" fmla="*/ 434 h 474"/>
              <a:gd name="T30" fmla="*/ 157 w 420"/>
              <a:gd name="T31" fmla="*/ 464 h 474"/>
              <a:gd name="T32" fmla="*/ 153 w 420"/>
              <a:gd name="T33" fmla="*/ 472 h 474"/>
              <a:gd name="T34" fmla="*/ 109 w 420"/>
              <a:gd name="T35" fmla="*/ 474 h 474"/>
              <a:gd name="T36" fmla="*/ 95 w 420"/>
              <a:gd name="T37" fmla="*/ 474 h 474"/>
              <a:gd name="T38" fmla="*/ 78 w 420"/>
              <a:gd name="T39" fmla="*/ 464 h 474"/>
              <a:gd name="T40" fmla="*/ 78 w 420"/>
              <a:gd name="T41" fmla="*/ 401 h 474"/>
              <a:gd name="T42" fmla="*/ 55 w 420"/>
              <a:gd name="T43" fmla="*/ 393 h 474"/>
              <a:gd name="T44" fmla="*/ 11 w 420"/>
              <a:gd name="T45" fmla="*/ 393 h 474"/>
              <a:gd name="T46" fmla="*/ 0 w 420"/>
              <a:gd name="T47" fmla="*/ 392 h 474"/>
              <a:gd name="T48" fmla="*/ 0 w 420"/>
              <a:gd name="T49" fmla="*/ 357 h 474"/>
              <a:gd name="T50" fmla="*/ 0 w 420"/>
              <a:gd name="T51" fmla="*/ 340 h 474"/>
              <a:gd name="T52" fmla="*/ 4 w 420"/>
              <a:gd name="T53" fmla="*/ 332 h 474"/>
              <a:gd name="T54" fmla="*/ 61 w 420"/>
              <a:gd name="T55" fmla="*/ 330 h 474"/>
              <a:gd name="T56" fmla="*/ 78 w 420"/>
              <a:gd name="T57" fmla="*/ 330 h 474"/>
              <a:gd name="T58" fmla="*/ 78 w 420"/>
              <a:gd name="T59" fmla="*/ 300 h 474"/>
              <a:gd name="T60" fmla="*/ 38 w 420"/>
              <a:gd name="T61" fmla="*/ 294 h 474"/>
              <a:gd name="T62" fmla="*/ 10 w 420"/>
              <a:gd name="T63" fmla="*/ 294 h 474"/>
              <a:gd name="T64" fmla="*/ 0 w 420"/>
              <a:gd name="T65" fmla="*/ 287 h 474"/>
              <a:gd name="T66" fmla="*/ 0 w 420"/>
              <a:gd name="T67" fmla="*/ 245 h 474"/>
              <a:gd name="T68" fmla="*/ 0 w 420"/>
              <a:gd name="T69" fmla="*/ 231 h 474"/>
              <a:gd name="T70" fmla="*/ 8 w 420"/>
              <a:gd name="T71" fmla="*/ 224 h 474"/>
              <a:gd name="T72" fmla="*/ 69 w 420"/>
              <a:gd name="T73" fmla="*/ 224 h 474"/>
              <a:gd name="T74" fmla="*/ 78 w 420"/>
              <a:gd name="T75" fmla="*/ 185 h 474"/>
              <a:gd name="T76" fmla="*/ 78 w 420"/>
              <a:gd name="T77" fmla="*/ 79 h 474"/>
              <a:gd name="T78" fmla="*/ 78 w 420"/>
              <a:gd name="T79" fmla="*/ 27 h 474"/>
              <a:gd name="T80" fmla="*/ 78 w 420"/>
              <a:gd name="T81" fmla="*/ 8 h 474"/>
              <a:gd name="T82" fmla="*/ 126 w 420"/>
              <a:gd name="T83" fmla="*/ 0 h 474"/>
              <a:gd name="T84" fmla="*/ 214 w 420"/>
              <a:gd name="T85" fmla="*/ 0 h 474"/>
              <a:gd name="T86" fmla="*/ 256 w 420"/>
              <a:gd name="T87" fmla="*/ 0 h 474"/>
              <a:gd name="T88" fmla="*/ 271 w 420"/>
              <a:gd name="T89" fmla="*/ 0 h 474"/>
              <a:gd name="T90" fmla="*/ 378 w 420"/>
              <a:gd name="T91" fmla="*/ 38 h 474"/>
              <a:gd name="T92" fmla="*/ 420 w 420"/>
              <a:gd name="T93" fmla="*/ 143 h 474"/>
              <a:gd name="T94" fmla="*/ 378 w 420"/>
              <a:gd name="T95" fmla="*/ 252 h 474"/>
              <a:gd name="T96" fmla="*/ 271 w 420"/>
              <a:gd name="T97" fmla="*/ 294 h 474"/>
              <a:gd name="T98" fmla="*/ 227 w 420"/>
              <a:gd name="T99" fmla="*/ 71 h 474"/>
              <a:gd name="T100" fmla="*/ 170 w 420"/>
              <a:gd name="T101" fmla="*/ 71 h 474"/>
              <a:gd name="T102" fmla="*/ 157 w 420"/>
              <a:gd name="T103" fmla="*/ 71 h 474"/>
              <a:gd name="T104" fmla="*/ 157 w 420"/>
              <a:gd name="T105" fmla="*/ 159 h 474"/>
              <a:gd name="T106" fmla="*/ 157 w 420"/>
              <a:gd name="T107" fmla="*/ 204 h 474"/>
              <a:gd name="T108" fmla="*/ 157 w 420"/>
              <a:gd name="T109" fmla="*/ 224 h 474"/>
              <a:gd name="T110" fmla="*/ 218 w 420"/>
              <a:gd name="T111" fmla="*/ 224 h 474"/>
              <a:gd name="T112" fmla="*/ 260 w 420"/>
              <a:gd name="T113" fmla="*/ 224 h 474"/>
              <a:gd name="T114" fmla="*/ 296 w 420"/>
              <a:gd name="T115" fmla="*/ 216 h 474"/>
              <a:gd name="T116" fmla="*/ 336 w 420"/>
              <a:gd name="T117" fmla="*/ 174 h 474"/>
              <a:gd name="T118" fmla="*/ 336 w 420"/>
              <a:gd name="T119" fmla="*/ 113 h 474"/>
              <a:gd name="T120" fmla="*/ 296 w 420"/>
              <a:gd name="T121" fmla="*/ 77 h 4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20" h="474">
                <a:moveTo>
                  <a:pt x="271" y="294"/>
                </a:moveTo>
                <a:lnTo>
                  <a:pt x="250" y="294"/>
                </a:lnTo>
                <a:lnTo>
                  <a:pt x="233" y="294"/>
                </a:lnTo>
                <a:lnTo>
                  <a:pt x="218" y="294"/>
                </a:lnTo>
                <a:lnTo>
                  <a:pt x="204" y="294"/>
                </a:lnTo>
                <a:lnTo>
                  <a:pt x="195" y="294"/>
                </a:lnTo>
                <a:lnTo>
                  <a:pt x="185" y="294"/>
                </a:lnTo>
                <a:lnTo>
                  <a:pt x="172" y="294"/>
                </a:lnTo>
                <a:lnTo>
                  <a:pt x="162" y="294"/>
                </a:lnTo>
                <a:lnTo>
                  <a:pt x="158" y="294"/>
                </a:lnTo>
                <a:lnTo>
                  <a:pt x="157" y="294"/>
                </a:lnTo>
                <a:lnTo>
                  <a:pt x="157" y="294"/>
                </a:lnTo>
                <a:lnTo>
                  <a:pt x="157" y="306"/>
                </a:lnTo>
                <a:lnTo>
                  <a:pt x="157" y="315"/>
                </a:lnTo>
                <a:lnTo>
                  <a:pt x="157" y="321"/>
                </a:lnTo>
                <a:lnTo>
                  <a:pt x="157" y="327"/>
                </a:lnTo>
                <a:lnTo>
                  <a:pt x="157" y="330"/>
                </a:lnTo>
                <a:lnTo>
                  <a:pt x="157" y="330"/>
                </a:lnTo>
                <a:lnTo>
                  <a:pt x="187" y="330"/>
                </a:lnTo>
                <a:lnTo>
                  <a:pt x="212" y="330"/>
                </a:lnTo>
                <a:lnTo>
                  <a:pt x="235" y="330"/>
                </a:lnTo>
                <a:lnTo>
                  <a:pt x="254" y="330"/>
                </a:lnTo>
                <a:lnTo>
                  <a:pt x="269" y="330"/>
                </a:lnTo>
                <a:lnTo>
                  <a:pt x="283" y="330"/>
                </a:lnTo>
                <a:lnTo>
                  <a:pt x="294" y="330"/>
                </a:lnTo>
                <a:lnTo>
                  <a:pt x="304" y="330"/>
                </a:lnTo>
                <a:lnTo>
                  <a:pt x="309" y="330"/>
                </a:lnTo>
                <a:lnTo>
                  <a:pt x="315" y="330"/>
                </a:lnTo>
                <a:lnTo>
                  <a:pt x="321" y="330"/>
                </a:lnTo>
                <a:lnTo>
                  <a:pt x="323" y="330"/>
                </a:lnTo>
                <a:lnTo>
                  <a:pt x="323" y="330"/>
                </a:lnTo>
                <a:lnTo>
                  <a:pt x="330" y="332"/>
                </a:lnTo>
                <a:lnTo>
                  <a:pt x="336" y="334"/>
                </a:lnTo>
                <a:lnTo>
                  <a:pt x="340" y="338"/>
                </a:lnTo>
                <a:lnTo>
                  <a:pt x="340" y="340"/>
                </a:lnTo>
                <a:lnTo>
                  <a:pt x="340" y="353"/>
                </a:lnTo>
                <a:lnTo>
                  <a:pt x="340" y="365"/>
                </a:lnTo>
                <a:lnTo>
                  <a:pt x="340" y="372"/>
                </a:lnTo>
                <a:lnTo>
                  <a:pt x="340" y="378"/>
                </a:lnTo>
                <a:lnTo>
                  <a:pt x="340" y="382"/>
                </a:lnTo>
                <a:lnTo>
                  <a:pt x="340" y="384"/>
                </a:lnTo>
                <a:lnTo>
                  <a:pt x="340" y="384"/>
                </a:lnTo>
                <a:lnTo>
                  <a:pt x="340" y="390"/>
                </a:lnTo>
                <a:lnTo>
                  <a:pt x="336" y="392"/>
                </a:lnTo>
                <a:lnTo>
                  <a:pt x="323" y="393"/>
                </a:lnTo>
                <a:lnTo>
                  <a:pt x="294" y="393"/>
                </a:lnTo>
                <a:lnTo>
                  <a:pt x="269" y="393"/>
                </a:lnTo>
                <a:lnTo>
                  <a:pt x="246" y="393"/>
                </a:lnTo>
                <a:lnTo>
                  <a:pt x="227" y="393"/>
                </a:lnTo>
                <a:lnTo>
                  <a:pt x="212" y="393"/>
                </a:lnTo>
                <a:lnTo>
                  <a:pt x="197" y="393"/>
                </a:lnTo>
                <a:lnTo>
                  <a:pt x="187" y="393"/>
                </a:lnTo>
                <a:lnTo>
                  <a:pt x="178" y="393"/>
                </a:lnTo>
                <a:lnTo>
                  <a:pt x="170" y="393"/>
                </a:lnTo>
                <a:lnTo>
                  <a:pt x="166" y="393"/>
                </a:lnTo>
                <a:lnTo>
                  <a:pt x="160" y="393"/>
                </a:lnTo>
                <a:lnTo>
                  <a:pt x="157" y="393"/>
                </a:lnTo>
                <a:lnTo>
                  <a:pt x="157" y="393"/>
                </a:lnTo>
                <a:lnTo>
                  <a:pt x="157" y="416"/>
                </a:lnTo>
                <a:lnTo>
                  <a:pt x="157" y="434"/>
                </a:lnTo>
                <a:lnTo>
                  <a:pt x="157" y="447"/>
                </a:lnTo>
                <a:lnTo>
                  <a:pt x="157" y="455"/>
                </a:lnTo>
                <a:lnTo>
                  <a:pt x="157" y="460"/>
                </a:lnTo>
                <a:lnTo>
                  <a:pt x="157" y="464"/>
                </a:lnTo>
                <a:lnTo>
                  <a:pt x="157" y="464"/>
                </a:lnTo>
                <a:lnTo>
                  <a:pt x="157" y="466"/>
                </a:lnTo>
                <a:lnTo>
                  <a:pt x="157" y="468"/>
                </a:lnTo>
                <a:lnTo>
                  <a:pt x="153" y="472"/>
                </a:lnTo>
                <a:lnTo>
                  <a:pt x="149" y="474"/>
                </a:lnTo>
                <a:lnTo>
                  <a:pt x="132" y="474"/>
                </a:lnTo>
                <a:lnTo>
                  <a:pt x="118" y="474"/>
                </a:lnTo>
                <a:lnTo>
                  <a:pt x="109" y="474"/>
                </a:lnTo>
                <a:lnTo>
                  <a:pt x="103" y="474"/>
                </a:lnTo>
                <a:lnTo>
                  <a:pt x="99" y="474"/>
                </a:lnTo>
                <a:lnTo>
                  <a:pt x="97" y="474"/>
                </a:lnTo>
                <a:lnTo>
                  <a:pt x="95" y="474"/>
                </a:lnTo>
                <a:lnTo>
                  <a:pt x="90" y="472"/>
                </a:lnTo>
                <a:lnTo>
                  <a:pt x="84" y="468"/>
                </a:lnTo>
                <a:lnTo>
                  <a:pt x="80" y="466"/>
                </a:lnTo>
                <a:lnTo>
                  <a:pt x="78" y="464"/>
                </a:lnTo>
                <a:lnTo>
                  <a:pt x="78" y="441"/>
                </a:lnTo>
                <a:lnTo>
                  <a:pt x="78" y="422"/>
                </a:lnTo>
                <a:lnTo>
                  <a:pt x="78" y="411"/>
                </a:lnTo>
                <a:lnTo>
                  <a:pt x="78" y="401"/>
                </a:lnTo>
                <a:lnTo>
                  <a:pt x="78" y="397"/>
                </a:lnTo>
                <a:lnTo>
                  <a:pt x="78" y="393"/>
                </a:lnTo>
                <a:lnTo>
                  <a:pt x="78" y="393"/>
                </a:lnTo>
                <a:lnTo>
                  <a:pt x="55" y="393"/>
                </a:lnTo>
                <a:lnTo>
                  <a:pt x="38" y="393"/>
                </a:lnTo>
                <a:lnTo>
                  <a:pt x="25" y="393"/>
                </a:lnTo>
                <a:lnTo>
                  <a:pt x="17" y="393"/>
                </a:lnTo>
                <a:lnTo>
                  <a:pt x="11" y="393"/>
                </a:lnTo>
                <a:lnTo>
                  <a:pt x="10" y="393"/>
                </a:lnTo>
                <a:lnTo>
                  <a:pt x="8" y="393"/>
                </a:lnTo>
                <a:lnTo>
                  <a:pt x="4" y="393"/>
                </a:lnTo>
                <a:lnTo>
                  <a:pt x="0" y="392"/>
                </a:lnTo>
                <a:lnTo>
                  <a:pt x="0" y="390"/>
                </a:lnTo>
                <a:lnTo>
                  <a:pt x="0" y="384"/>
                </a:lnTo>
                <a:lnTo>
                  <a:pt x="0" y="369"/>
                </a:lnTo>
                <a:lnTo>
                  <a:pt x="0" y="357"/>
                </a:lnTo>
                <a:lnTo>
                  <a:pt x="0" y="350"/>
                </a:lnTo>
                <a:lnTo>
                  <a:pt x="0" y="346"/>
                </a:lnTo>
                <a:lnTo>
                  <a:pt x="0" y="342"/>
                </a:lnTo>
                <a:lnTo>
                  <a:pt x="0" y="340"/>
                </a:lnTo>
                <a:lnTo>
                  <a:pt x="0" y="340"/>
                </a:lnTo>
                <a:lnTo>
                  <a:pt x="0" y="338"/>
                </a:lnTo>
                <a:lnTo>
                  <a:pt x="0" y="334"/>
                </a:lnTo>
                <a:lnTo>
                  <a:pt x="4" y="332"/>
                </a:lnTo>
                <a:lnTo>
                  <a:pt x="8" y="330"/>
                </a:lnTo>
                <a:lnTo>
                  <a:pt x="31" y="330"/>
                </a:lnTo>
                <a:lnTo>
                  <a:pt x="50" y="330"/>
                </a:lnTo>
                <a:lnTo>
                  <a:pt x="61" y="330"/>
                </a:lnTo>
                <a:lnTo>
                  <a:pt x="69" y="330"/>
                </a:lnTo>
                <a:lnTo>
                  <a:pt x="74" y="330"/>
                </a:lnTo>
                <a:lnTo>
                  <a:pt x="76" y="330"/>
                </a:lnTo>
                <a:lnTo>
                  <a:pt x="78" y="330"/>
                </a:lnTo>
                <a:lnTo>
                  <a:pt x="78" y="319"/>
                </a:lnTo>
                <a:lnTo>
                  <a:pt x="78" y="309"/>
                </a:lnTo>
                <a:lnTo>
                  <a:pt x="78" y="304"/>
                </a:lnTo>
                <a:lnTo>
                  <a:pt x="78" y="300"/>
                </a:lnTo>
                <a:lnTo>
                  <a:pt x="78" y="294"/>
                </a:lnTo>
                <a:lnTo>
                  <a:pt x="78" y="294"/>
                </a:lnTo>
                <a:lnTo>
                  <a:pt x="55" y="294"/>
                </a:lnTo>
                <a:lnTo>
                  <a:pt x="38" y="294"/>
                </a:lnTo>
                <a:lnTo>
                  <a:pt x="25" y="294"/>
                </a:lnTo>
                <a:lnTo>
                  <a:pt x="17" y="294"/>
                </a:lnTo>
                <a:lnTo>
                  <a:pt x="11" y="294"/>
                </a:lnTo>
                <a:lnTo>
                  <a:pt x="10" y="294"/>
                </a:lnTo>
                <a:lnTo>
                  <a:pt x="8" y="294"/>
                </a:lnTo>
                <a:lnTo>
                  <a:pt x="4" y="292"/>
                </a:lnTo>
                <a:lnTo>
                  <a:pt x="0" y="290"/>
                </a:lnTo>
                <a:lnTo>
                  <a:pt x="0" y="287"/>
                </a:lnTo>
                <a:lnTo>
                  <a:pt x="0" y="285"/>
                </a:lnTo>
                <a:lnTo>
                  <a:pt x="0" y="267"/>
                </a:lnTo>
                <a:lnTo>
                  <a:pt x="0" y="254"/>
                </a:lnTo>
                <a:lnTo>
                  <a:pt x="0" y="245"/>
                </a:lnTo>
                <a:lnTo>
                  <a:pt x="0" y="239"/>
                </a:lnTo>
                <a:lnTo>
                  <a:pt x="0" y="235"/>
                </a:lnTo>
                <a:lnTo>
                  <a:pt x="0" y="233"/>
                </a:lnTo>
                <a:lnTo>
                  <a:pt x="0" y="231"/>
                </a:lnTo>
                <a:lnTo>
                  <a:pt x="0" y="227"/>
                </a:lnTo>
                <a:lnTo>
                  <a:pt x="0" y="224"/>
                </a:lnTo>
                <a:lnTo>
                  <a:pt x="4" y="224"/>
                </a:lnTo>
                <a:lnTo>
                  <a:pt x="8" y="224"/>
                </a:lnTo>
                <a:lnTo>
                  <a:pt x="31" y="224"/>
                </a:lnTo>
                <a:lnTo>
                  <a:pt x="50" y="224"/>
                </a:lnTo>
                <a:lnTo>
                  <a:pt x="61" y="224"/>
                </a:lnTo>
                <a:lnTo>
                  <a:pt x="69" y="224"/>
                </a:lnTo>
                <a:lnTo>
                  <a:pt x="74" y="224"/>
                </a:lnTo>
                <a:lnTo>
                  <a:pt x="76" y="224"/>
                </a:lnTo>
                <a:lnTo>
                  <a:pt x="78" y="224"/>
                </a:lnTo>
                <a:lnTo>
                  <a:pt x="78" y="185"/>
                </a:lnTo>
                <a:lnTo>
                  <a:pt x="78" y="153"/>
                </a:lnTo>
                <a:lnTo>
                  <a:pt x="78" y="124"/>
                </a:lnTo>
                <a:lnTo>
                  <a:pt x="78" y="99"/>
                </a:lnTo>
                <a:lnTo>
                  <a:pt x="78" y="79"/>
                </a:lnTo>
                <a:lnTo>
                  <a:pt x="78" y="61"/>
                </a:lnTo>
                <a:lnTo>
                  <a:pt x="78" y="46"/>
                </a:lnTo>
                <a:lnTo>
                  <a:pt x="78" y="35"/>
                </a:lnTo>
                <a:lnTo>
                  <a:pt x="78" y="27"/>
                </a:lnTo>
                <a:lnTo>
                  <a:pt x="78" y="19"/>
                </a:lnTo>
                <a:lnTo>
                  <a:pt x="78" y="12"/>
                </a:lnTo>
                <a:lnTo>
                  <a:pt x="78" y="10"/>
                </a:lnTo>
                <a:lnTo>
                  <a:pt x="78" y="8"/>
                </a:lnTo>
                <a:lnTo>
                  <a:pt x="80" y="4"/>
                </a:lnTo>
                <a:lnTo>
                  <a:pt x="84" y="0"/>
                </a:lnTo>
                <a:lnTo>
                  <a:pt x="95" y="0"/>
                </a:lnTo>
                <a:lnTo>
                  <a:pt x="126" y="0"/>
                </a:lnTo>
                <a:lnTo>
                  <a:pt x="153" y="0"/>
                </a:lnTo>
                <a:lnTo>
                  <a:pt x="178" y="0"/>
                </a:lnTo>
                <a:lnTo>
                  <a:pt x="197" y="0"/>
                </a:lnTo>
                <a:lnTo>
                  <a:pt x="214" y="0"/>
                </a:lnTo>
                <a:lnTo>
                  <a:pt x="229" y="0"/>
                </a:lnTo>
                <a:lnTo>
                  <a:pt x="241" y="0"/>
                </a:lnTo>
                <a:lnTo>
                  <a:pt x="248" y="0"/>
                </a:lnTo>
                <a:lnTo>
                  <a:pt x="256" y="0"/>
                </a:lnTo>
                <a:lnTo>
                  <a:pt x="262" y="0"/>
                </a:lnTo>
                <a:lnTo>
                  <a:pt x="267" y="0"/>
                </a:lnTo>
                <a:lnTo>
                  <a:pt x="271" y="0"/>
                </a:lnTo>
                <a:lnTo>
                  <a:pt x="271" y="0"/>
                </a:lnTo>
                <a:lnTo>
                  <a:pt x="302" y="2"/>
                </a:lnTo>
                <a:lnTo>
                  <a:pt x="330" y="10"/>
                </a:lnTo>
                <a:lnTo>
                  <a:pt x="357" y="21"/>
                </a:lnTo>
                <a:lnTo>
                  <a:pt x="378" y="38"/>
                </a:lnTo>
                <a:lnTo>
                  <a:pt x="395" y="58"/>
                </a:lnTo>
                <a:lnTo>
                  <a:pt x="409" y="82"/>
                </a:lnTo>
                <a:lnTo>
                  <a:pt x="416" y="111"/>
                </a:lnTo>
                <a:lnTo>
                  <a:pt x="420" y="143"/>
                </a:lnTo>
                <a:lnTo>
                  <a:pt x="416" y="174"/>
                </a:lnTo>
                <a:lnTo>
                  <a:pt x="409" y="204"/>
                </a:lnTo>
                <a:lnTo>
                  <a:pt x="395" y="229"/>
                </a:lnTo>
                <a:lnTo>
                  <a:pt x="378" y="252"/>
                </a:lnTo>
                <a:lnTo>
                  <a:pt x="357" y="269"/>
                </a:lnTo>
                <a:lnTo>
                  <a:pt x="330" y="283"/>
                </a:lnTo>
                <a:lnTo>
                  <a:pt x="302" y="292"/>
                </a:lnTo>
                <a:lnTo>
                  <a:pt x="271" y="294"/>
                </a:lnTo>
                <a:lnTo>
                  <a:pt x="271" y="294"/>
                </a:lnTo>
                <a:close/>
                <a:moveTo>
                  <a:pt x="262" y="71"/>
                </a:moveTo>
                <a:lnTo>
                  <a:pt x="242" y="71"/>
                </a:lnTo>
                <a:lnTo>
                  <a:pt x="227" y="71"/>
                </a:lnTo>
                <a:lnTo>
                  <a:pt x="214" y="71"/>
                </a:lnTo>
                <a:lnTo>
                  <a:pt x="200" y="71"/>
                </a:lnTo>
                <a:lnTo>
                  <a:pt x="183" y="71"/>
                </a:lnTo>
                <a:lnTo>
                  <a:pt x="170" y="71"/>
                </a:lnTo>
                <a:lnTo>
                  <a:pt x="162" y="71"/>
                </a:lnTo>
                <a:lnTo>
                  <a:pt x="158" y="71"/>
                </a:lnTo>
                <a:lnTo>
                  <a:pt x="157" y="71"/>
                </a:lnTo>
                <a:lnTo>
                  <a:pt x="157" y="71"/>
                </a:lnTo>
                <a:lnTo>
                  <a:pt x="157" y="98"/>
                </a:lnTo>
                <a:lnTo>
                  <a:pt x="157" y="120"/>
                </a:lnTo>
                <a:lnTo>
                  <a:pt x="157" y="141"/>
                </a:lnTo>
                <a:lnTo>
                  <a:pt x="157" y="159"/>
                </a:lnTo>
                <a:lnTo>
                  <a:pt x="157" y="174"/>
                </a:lnTo>
                <a:lnTo>
                  <a:pt x="157" y="185"/>
                </a:lnTo>
                <a:lnTo>
                  <a:pt x="157" y="197"/>
                </a:lnTo>
                <a:lnTo>
                  <a:pt x="157" y="204"/>
                </a:lnTo>
                <a:lnTo>
                  <a:pt x="157" y="214"/>
                </a:lnTo>
                <a:lnTo>
                  <a:pt x="157" y="220"/>
                </a:lnTo>
                <a:lnTo>
                  <a:pt x="157" y="224"/>
                </a:lnTo>
                <a:lnTo>
                  <a:pt x="157" y="224"/>
                </a:lnTo>
                <a:lnTo>
                  <a:pt x="176" y="224"/>
                </a:lnTo>
                <a:lnTo>
                  <a:pt x="191" y="224"/>
                </a:lnTo>
                <a:lnTo>
                  <a:pt x="206" y="224"/>
                </a:lnTo>
                <a:lnTo>
                  <a:pt x="218" y="224"/>
                </a:lnTo>
                <a:lnTo>
                  <a:pt x="237" y="224"/>
                </a:lnTo>
                <a:lnTo>
                  <a:pt x="248" y="224"/>
                </a:lnTo>
                <a:lnTo>
                  <a:pt x="256" y="224"/>
                </a:lnTo>
                <a:lnTo>
                  <a:pt x="260" y="224"/>
                </a:lnTo>
                <a:lnTo>
                  <a:pt x="262" y="224"/>
                </a:lnTo>
                <a:lnTo>
                  <a:pt x="262" y="224"/>
                </a:lnTo>
                <a:lnTo>
                  <a:pt x="281" y="222"/>
                </a:lnTo>
                <a:lnTo>
                  <a:pt x="296" y="216"/>
                </a:lnTo>
                <a:lnTo>
                  <a:pt x="309" y="210"/>
                </a:lnTo>
                <a:lnTo>
                  <a:pt x="321" y="199"/>
                </a:lnTo>
                <a:lnTo>
                  <a:pt x="330" y="187"/>
                </a:lnTo>
                <a:lnTo>
                  <a:pt x="336" y="174"/>
                </a:lnTo>
                <a:lnTo>
                  <a:pt x="340" y="159"/>
                </a:lnTo>
                <a:lnTo>
                  <a:pt x="340" y="143"/>
                </a:lnTo>
                <a:lnTo>
                  <a:pt x="340" y="126"/>
                </a:lnTo>
                <a:lnTo>
                  <a:pt x="336" y="113"/>
                </a:lnTo>
                <a:lnTo>
                  <a:pt x="330" y="99"/>
                </a:lnTo>
                <a:lnTo>
                  <a:pt x="321" y="90"/>
                </a:lnTo>
                <a:lnTo>
                  <a:pt x="309" y="82"/>
                </a:lnTo>
                <a:lnTo>
                  <a:pt x="296" y="77"/>
                </a:lnTo>
                <a:lnTo>
                  <a:pt x="281" y="73"/>
                </a:lnTo>
                <a:lnTo>
                  <a:pt x="262" y="71"/>
                </a:lnTo>
                <a:lnTo>
                  <a:pt x="262" y="71"/>
                </a:lnTo>
                <a:close/>
              </a:path>
            </a:pathLst>
          </a:custGeom>
          <a:noFill/>
          <a:ln w="19050"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E7B0386-8B83-5644-8917-9C4A7BF684E6}"/>
              </a:ext>
            </a:extLst>
          </p:cNvPr>
          <p:cNvSpPr/>
          <p:nvPr/>
        </p:nvSpPr>
        <p:spPr>
          <a:xfrm>
            <a:off x="8386088" y="5164354"/>
            <a:ext cx="424531" cy="458764"/>
          </a:xfrm>
          <a:prstGeom prst="ellipse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451101-435E-6D49-838F-305D6A1F7129}"/>
              </a:ext>
            </a:extLst>
          </p:cNvPr>
          <p:cNvSpPr txBox="1"/>
          <p:nvPr/>
        </p:nvSpPr>
        <p:spPr>
          <a:xfrm>
            <a:off x="9687339" y="4785681"/>
            <a:ext cx="224725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Arial Narrow" panose="020B0604020202020204" pitchFamily="34" charset="0"/>
                <a:cs typeface="Arial Narrow" panose="020B0604020202020204" pitchFamily="34" charset="0"/>
              </a:rPr>
              <a:t>Может включаться выкупная цена, если договором лизинга</a:t>
            </a:r>
          </a:p>
          <a:p>
            <a:pPr algn="ctr"/>
            <a:r>
              <a:rPr lang="ru-RU" sz="1600" dirty="0">
                <a:latin typeface="Arial Narrow" panose="020B0604020202020204" pitchFamily="34" charset="0"/>
                <a:cs typeface="Arial Narrow" panose="020B0604020202020204" pitchFamily="34" charset="0"/>
              </a:rPr>
              <a:t>предусмотрен переход права собственности на предмет лизинга к лизингополучателю</a:t>
            </a:r>
          </a:p>
        </p:txBody>
      </p:sp>
      <p:pic>
        <p:nvPicPr>
          <p:cNvPr id="5" name="Рисунок 4" descr="Звезда">
            <a:extLst>
              <a:ext uri="{FF2B5EF4-FFF2-40B4-BE49-F238E27FC236}">
                <a16:creationId xmlns:a16="http://schemas.microsoft.com/office/drawing/2014/main" id="{EB2210CC-CCC0-BD46-B58B-8368B1B907A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06834" y="4648279"/>
            <a:ext cx="339398" cy="339398"/>
          </a:xfrm>
          <a:prstGeom prst="rect">
            <a:avLst/>
          </a:prstGeom>
        </p:spPr>
      </p:pic>
      <p:sp>
        <p:nvSpPr>
          <p:cNvPr id="8" name="Пятиугольник 7">
            <a:extLst>
              <a:ext uri="{FF2B5EF4-FFF2-40B4-BE49-F238E27FC236}">
                <a16:creationId xmlns:a16="http://schemas.microsoft.com/office/drawing/2014/main" id="{2D326005-C1D9-3242-A9B4-74CAA8D8A07D}"/>
              </a:ext>
            </a:extLst>
          </p:cNvPr>
          <p:cNvSpPr/>
          <p:nvPr/>
        </p:nvSpPr>
        <p:spPr>
          <a:xfrm>
            <a:off x="371061" y="1258762"/>
            <a:ext cx="1431235" cy="5352913"/>
          </a:xfrm>
          <a:prstGeom prst="homePlate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В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К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Л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Ю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Ч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А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Ю</a:t>
            </a:r>
          </a:p>
          <a:p>
            <a:pPr algn="ctr"/>
            <a:r>
              <a:rPr lang="ru-RU" sz="2800" dirty="0">
                <a:latin typeface="Arial Narrow" panose="020B0604020202020204" pitchFamily="34" charset="0"/>
                <a:cs typeface="Arial Narrow" panose="020B0604020202020204" pitchFamily="34" charset="0"/>
              </a:rPr>
              <a:t>Т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B089DF6-92BF-064C-9BFD-109DFA785D8C}"/>
              </a:ext>
            </a:extLst>
          </p:cNvPr>
          <p:cNvSpPr/>
          <p:nvPr/>
        </p:nvSpPr>
        <p:spPr>
          <a:xfrm>
            <a:off x="8183743" y="1260530"/>
            <a:ext cx="721717" cy="610543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5F4BBA0D-34B7-D549-BCB4-69BF393E90C4}"/>
              </a:ext>
            </a:extLst>
          </p:cNvPr>
          <p:cNvSpPr/>
          <p:nvPr/>
        </p:nvSpPr>
        <p:spPr>
          <a:xfrm>
            <a:off x="8216873" y="2222731"/>
            <a:ext cx="721717" cy="610543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2E028907-C762-3D4F-B76E-5EBDB7F48DA4}"/>
              </a:ext>
            </a:extLst>
          </p:cNvPr>
          <p:cNvSpPr/>
          <p:nvPr/>
        </p:nvSpPr>
        <p:spPr>
          <a:xfrm>
            <a:off x="8210247" y="3182389"/>
            <a:ext cx="721717" cy="610543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44BFED89-72DC-0E4E-8E7F-24E9F0A50B07}"/>
              </a:ext>
            </a:extLst>
          </p:cNvPr>
          <p:cNvSpPr/>
          <p:nvPr/>
        </p:nvSpPr>
        <p:spPr>
          <a:xfrm>
            <a:off x="8216874" y="4170238"/>
            <a:ext cx="721717" cy="610543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E66897C3-DF3C-594C-AC81-6F6F4FDAF8BE}"/>
              </a:ext>
            </a:extLst>
          </p:cNvPr>
          <p:cNvSpPr/>
          <p:nvPr/>
        </p:nvSpPr>
        <p:spPr>
          <a:xfrm>
            <a:off x="8223500" y="5092683"/>
            <a:ext cx="721717" cy="610543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CEC3756-AE48-B047-AC0D-1F52235F9538}"/>
              </a:ext>
            </a:extLst>
          </p:cNvPr>
          <p:cNvSpPr/>
          <p:nvPr/>
        </p:nvSpPr>
        <p:spPr>
          <a:xfrm>
            <a:off x="8223500" y="6001132"/>
            <a:ext cx="721717" cy="610543"/>
          </a:xfrm>
          <a:prstGeom prst="rect">
            <a:avLst/>
          </a:prstGeom>
          <a:solidFill>
            <a:srgbClr val="2E92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Рубль">
            <a:extLst>
              <a:ext uri="{FF2B5EF4-FFF2-40B4-BE49-F238E27FC236}">
                <a16:creationId xmlns:a16="http://schemas.microsoft.com/office/drawing/2014/main" id="{6E4205EA-912A-6F43-9311-4906ACEFC68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01091" y="5113217"/>
            <a:ext cx="604192" cy="604192"/>
          </a:xfrm>
          <a:prstGeom prst="rect">
            <a:avLst/>
          </a:prstGeom>
        </p:spPr>
      </p:pic>
      <p:pic>
        <p:nvPicPr>
          <p:cNvPr id="22" name="Рисунок 21" descr="Деньги">
            <a:extLst>
              <a:ext uri="{FF2B5EF4-FFF2-40B4-BE49-F238E27FC236}">
                <a16:creationId xmlns:a16="http://schemas.microsoft.com/office/drawing/2014/main" id="{92409AF1-667D-F848-8A6F-DB33830369F3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23500" y="4136194"/>
            <a:ext cx="681784" cy="681784"/>
          </a:xfrm>
          <a:prstGeom prst="rect">
            <a:avLst/>
          </a:prstGeom>
        </p:spPr>
      </p:pic>
      <p:pic>
        <p:nvPicPr>
          <p:cNvPr id="24" name="Рисунок 23" descr="Шахтерские инструменты">
            <a:extLst>
              <a:ext uri="{FF2B5EF4-FFF2-40B4-BE49-F238E27FC236}">
                <a16:creationId xmlns:a16="http://schemas.microsoft.com/office/drawing/2014/main" id="{B662A723-7E86-4241-90AF-4F9C35B161A2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77610" y="6001132"/>
            <a:ext cx="641486" cy="641486"/>
          </a:xfrm>
          <a:prstGeom prst="rect">
            <a:avLst/>
          </a:prstGeom>
        </p:spPr>
      </p:pic>
      <p:pic>
        <p:nvPicPr>
          <p:cNvPr id="37" name="Рисунок 36" descr="Трактор">
            <a:extLst>
              <a:ext uri="{FF2B5EF4-FFF2-40B4-BE49-F238E27FC236}">
                <a16:creationId xmlns:a16="http://schemas.microsoft.com/office/drawing/2014/main" id="{E310A7FF-39D6-8B4D-9C7B-E11160C1B67C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223499" y="3164798"/>
            <a:ext cx="721717" cy="721717"/>
          </a:xfrm>
          <a:prstGeom prst="rect">
            <a:avLst/>
          </a:prstGeom>
        </p:spPr>
      </p:pic>
      <p:pic>
        <p:nvPicPr>
          <p:cNvPr id="41" name="Рисунок 40" descr="Сварщик">
            <a:extLst>
              <a:ext uri="{FF2B5EF4-FFF2-40B4-BE49-F238E27FC236}">
                <a16:creationId xmlns:a16="http://schemas.microsoft.com/office/drawing/2014/main" id="{7CE1E265-11D9-864E-9FEF-1E1DEBB9BDF5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258937" y="2204519"/>
            <a:ext cx="646346" cy="646346"/>
          </a:xfrm>
          <a:prstGeom prst="rect">
            <a:avLst/>
          </a:prstGeom>
        </p:spPr>
      </p:pic>
      <p:pic>
        <p:nvPicPr>
          <p:cNvPr id="43" name="Рисунок 42" descr="Рукопожатие">
            <a:extLst>
              <a:ext uri="{FF2B5EF4-FFF2-40B4-BE49-F238E27FC236}">
                <a16:creationId xmlns:a16="http://schemas.microsoft.com/office/drawing/2014/main" id="{65909378-7BAC-DF45-AFE5-CC5C7C612F61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83566" y="1240321"/>
            <a:ext cx="721717" cy="72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78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1714</TotalTime>
  <Words>1101</Words>
  <Application>Microsoft Office PowerPoint</Application>
  <DocSecurity>0</DocSecurity>
  <PresentationFormat>Широкоэкранный</PresentationFormat>
  <Paragraphs>265</Paragraphs>
  <Slides>16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СХЕМА ЛИЗИНГА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 СОБСТВЕННОСТИ НА ПРЕДМЕТ ЛИЗИНГА</vt:lpstr>
      <vt:lpstr>Презентация PowerPoint</vt:lpstr>
      <vt:lpstr> ОТЛИЧИЕ ЛИЗИНГА ОТ АРЕНДЫ И КРЕДИТА</vt:lpstr>
      <vt:lpstr>ПРЕИМУЩЕСТВА ЛИЗИНГА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Компьютер аудитория FosAGRO</dc:creator>
  <cp:lastModifiedBy>Хлевной Александр Сергеевич</cp:lastModifiedBy>
  <cp:revision>13</cp:revision>
  <dcterms:modified xsi:type="dcterms:W3CDTF">2023-12-12T12:15:46Z</dcterms:modified>
</cp:coreProperties>
</file>